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75" r:id="rId3"/>
    <p:sldId id="276" r:id="rId4"/>
    <p:sldId id="257" r:id="rId5"/>
    <p:sldId id="267" r:id="rId6"/>
    <p:sldId id="273" r:id="rId7"/>
    <p:sldId id="258" r:id="rId8"/>
    <p:sldId id="259" r:id="rId9"/>
    <p:sldId id="270" r:id="rId10"/>
    <p:sldId id="260" r:id="rId11"/>
    <p:sldId id="261" r:id="rId12"/>
    <p:sldId id="262" r:id="rId13"/>
    <p:sldId id="263" r:id="rId14"/>
    <p:sldId id="264" r:id="rId15"/>
    <p:sldId id="274" r:id="rId16"/>
    <p:sldId id="265" r:id="rId17"/>
    <p:sldId id="266" r:id="rId18"/>
    <p:sldId id="268" r:id="rId19"/>
    <p:sldId id="269" r:id="rId20"/>
    <p:sldId id="277" r:id="rId21"/>
    <p:sldId id="271" r:id="rId22"/>
    <p:sldId id="2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19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A37B65-D320-9A4E-B869-708D93B362AB}" type="datetimeFigureOut">
              <a:rPr lang="en-US" smtClean="0"/>
              <a:t>9/25/18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2A3184-F98B-554B-BCF2-675D0E661DCF}" type="slidenum">
              <a:rPr lang="en-US" smtClean="0"/>
              <a:t>‹#›</a:t>
            </a:fld>
            <a:endParaRPr lang="en-US"/>
          </a:p>
        </p:txBody>
      </p:sp>
    </p:spTree>
    <p:extLst>
      <p:ext uri="{BB962C8B-B14F-4D97-AF65-F5344CB8AC3E}">
        <p14:creationId xmlns:p14="http://schemas.microsoft.com/office/powerpoint/2010/main" val="724995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FE76A8-F04C-6846-8F66-87C16B88CF09}" type="datetimeFigureOut">
              <a:rPr lang="en-US" smtClean="0"/>
              <a:t>9/25/18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115F82-843E-BF43-B226-6AD5E4387B73}" type="slidenum">
              <a:rPr lang="en-US" smtClean="0"/>
              <a:t>‹#›</a:t>
            </a:fld>
            <a:endParaRPr lang="en-US"/>
          </a:p>
        </p:txBody>
      </p:sp>
    </p:spTree>
    <p:extLst>
      <p:ext uri="{BB962C8B-B14F-4D97-AF65-F5344CB8AC3E}">
        <p14:creationId xmlns:p14="http://schemas.microsoft.com/office/powerpoint/2010/main" val="23316522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115F82-843E-BF43-B226-6AD5E4387B73}" type="slidenum">
              <a:rPr lang="en-US" smtClean="0"/>
              <a:t>1</a:t>
            </a:fld>
            <a:endParaRPr lang="en-US"/>
          </a:p>
        </p:txBody>
      </p:sp>
    </p:spTree>
    <p:extLst>
      <p:ext uri="{BB962C8B-B14F-4D97-AF65-F5344CB8AC3E}">
        <p14:creationId xmlns:p14="http://schemas.microsoft.com/office/powerpoint/2010/main" val="386529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r>
              <a:rPr lang="en-US" baseline="0" dirty="0" smtClean="0"/>
              <a:t> Richardson provides a solid mathematic foundation of counting and number understanding</a:t>
            </a:r>
          </a:p>
          <a:p>
            <a:r>
              <a:rPr lang="en-US" baseline="0" dirty="0" smtClean="0"/>
              <a:t> math notebook encourages conversation and  exploration of math ideas with various ways to reach an answer and explain thinking. </a:t>
            </a:r>
            <a:endParaRPr lang="en-US" dirty="0"/>
          </a:p>
        </p:txBody>
      </p:sp>
      <p:sp>
        <p:nvSpPr>
          <p:cNvPr id="4" name="Slide Number Placeholder 3"/>
          <p:cNvSpPr>
            <a:spLocks noGrp="1"/>
          </p:cNvSpPr>
          <p:nvPr>
            <p:ph type="sldNum" sz="quarter" idx="10"/>
          </p:nvPr>
        </p:nvSpPr>
        <p:spPr/>
        <p:txBody>
          <a:bodyPr/>
          <a:lstStyle/>
          <a:p>
            <a:fld id="{A6115F82-843E-BF43-B226-6AD5E4387B73}" type="slidenum">
              <a:rPr lang="en-US" smtClean="0"/>
              <a:t>10</a:t>
            </a:fld>
            <a:endParaRPr lang="en-US"/>
          </a:p>
        </p:txBody>
      </p:sp>
    </p:spTree>
    <p:extLst>
      <p:ext uri="{BB962C8B-B14F-4D97-AF65-F5344CB8AC3E}">
        <p14:creationId xmlns:p14="http://schemas.microsoft.com/office/powerpoint/2010/main" val="3903259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a:t>
            </a:r>
            <a:r>
              <a:rPr lang="en-US" baseline="0" dirty="0" smtClean="0"/>
              <a:t> to reading workshop</a:t>
            </a:r>
          </a:p>
          <a:p>
            <a:endParaRPr lang="en-US" dirty="0"/>
          </a:p>
        </p:txBody>
      </p:sp>
      <p:sp>
        <p:nvSpPr>
          <p:cNvPr id="4" name="Slide Number Placeholder 3"/>
          <p:cNvSpPr>
            <a:spLocks noGrp="1"/>
          </p:cNvSpPr>
          <p:nvPr>
            <p:ph type="sldNum" sz="quarter" idx="10"/>
          </p:nvPr>
        </p:nvSpPr>
        <p:spPr/>
        <p:txBody>
          <a:bodyPr/>
          <a:lstStyle/>
          <a:p>
            <a:fld id="{A6115F82-843E-BF43-B226-6AD5E4387B73}" type="slidenum">
              <a:rPr lang="en-US" smtClean="0"/>
              <a:t>11</a:t>
            </a:fld>
            <a:endParaRPr lang="en-US"/>
          </a:p>
        </p:txBody>
      </p:sp>
    </p:spTree>
    <p:extLst>
      <p:ext uri="{BB962C8B-B14F-4D97-AF65-F5344CB8AC3E}">
        <p14:creationId xmlns:p14="http://schemas.microsoft.com/office/powerpoint/2010/main" val="2281089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t>
            </a:r>
            <a:endParaRPr lang="en-US" dirty="0"/>
          </a:p>
        </p:txBody>
      </p:sp>
      <p:sp>
        <p:nvSpPr>
          <p:cNvPr id="4" name="Slide Number Placeholder 3"/>
          <p:cNvSpPr>
            <a:spLocks noGrp="1"/>
          </p:cNvSpPr>
          <p:nvPr>
            <p:ph type="sldNum" sz="quarter" idx="10"/>
          </p:nvPr>
        </p:nvSpPr>
        <p:spPr/>
        <p:txBody>
          <a:bodyPr/>
          <a:lstStyle/>
          <a:p>
            <a:fld id="{A6115F82-843E-BF43-B226-6AD5E4387B73}" type="slidenum">
              <a:rPr lang="en-US" smtClean="0"/>
              <a:t>13</a:t>
            </a:fld>
            <a:endParaRPr lang="en-US"/>
          </a:p>
        </p:txBody>
      </p:sp>
    </p:spTree>
    <p:extLst>
      <p:ext uri="{BB962C8B-B14F-4D97-AF65-F5344CB8AC3E}">
        <p14:creationId xmlns:p14="http://schemas.microsoft.com/office/powerpoint/2010/main" val="2705442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Examine </a:t>
            </a:r>
            <a:r>
              <a:rPr lang="en-US" baseline="0" dirty="0" smtClean="0"/>
              <a:t>problems </a:t>
            </a:r>
            <a:r>
              <a:rPr lang="en-US" baseline="0" dirty="0" smtClean="0"/>
              <a:t>in two ways: naming the problem and ways to prevent it from happening again and talking about how we feel when problems arise with friends.  </a:t>
            </a:r>
            <a:endParaRPr lang="en-US" dirty="0"/>
          </a:p>
        </p:txBody>
      </p:sp>
      <p:sp>
        <p:nvSpPr>
          <p:cNvPr id="4" name="Slide Number Placeholder 3"/>
          <p:cNvSpPr>
            <a:spLocks noGrp="1"/>
          </p:cNvSpPr>
          <p:nvPr>
            <p:ph type="sldNum" sz="quarter" idx="10"/>
          </p:nvPr>
        </p:nvSpPr>
        <p:spPr/>
        <p:txBody>
          <a:bodyPr/>
          <a:lstStyle/>
          <a:p>
            <a:fld id="{A6115F82-843E-BF43-B226-6AD5E4387B73}" type="slidenum">
              <a:rPr lang="en-US" smtClean="0"/>
              <a:t>17</a:t>
            </a:fld>
            <a:endParaRPr lang="en-US"/>
          </a:p>
        </p:txBody>
      </p:sp>
    </p:spTree>
    <p:extLst>
      <p:ext uri="{BB962C8B-B14F-4D97-AF65-F5344CB8AC3E}">
        <p14:creationId xmlns:p14="http://schemas.microsoft.com/office/powerpoint/2010/main" val="1504455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 behind this system is to give the children structure</a:t>
            </a:r>
            <a:r>
              <a:rPr lang="en-US" baseline="0" dirty="0" smtClean="0"/>
              <a:t>, but they have the freedom to choose their daily activities.  This system also gives them a chance to explore time management</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A6115F82-843E-BF43-B226-6AD5E4387B73}" type="slidenum">
              <a:rPr lang="en-US" smtClean="0"/>
              <a:t>19</a:t>
            </a:fld>
            <a:endParaRPr lang="en-US"/>
          </a:p>
        </p:txBody>
      </p:sp>
    </p:spTree>
    <p:extLst>
      <p:ext uri="{BB962C8B-B14F-4D97-AF65-F5344CB8AC3E}">
        <p14:creationId xmlns:p14="http://schemas.microsoft.com/office/powerpoint/2010/main" val="4276495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 is to earn extra recess at the kindergarten</a:t>
            </a:r>
            <a:r>
              <a:rPr lang="en-US" baseline="0" dirty="0" smtClean="0"/>
              <a:t> playground</a:t>
            </a:r>
            <a:endParaRPr lang="en-US" dirty="0"/>
          </a:p>
        </p:txBody>
      </p:sp>
      <p:sp>
        <p:nvSpPr>
          <p:cNvPr id="4" name="Slide Number Placeholder 3"/>
          <p:cNvSpPr>
            <a:spLocks noGrp="1"/>
          </p:cNvSpPr>
          <p:nvPr>
            <p:ph type="sldNum" sz="quarter" idx="10"/>
          </p:nvPr>
        </p:nvSpPr>
        <p:spPr/>
        <p:txBody>
          <a:bodyPr/>
          <a:lstStyle/>
          <a:p>
            <a:fld id="{A6115F82-843E-BF43-B226-6AD5E4387B73}" type="slidenum">
              <a:rPr lang="en-US" smtClean="0"/>
              <a:t>20</a:t>
            </a:fld>
            <a:endParaRPr lang="en-US"/>
          </a:p>
        </p:txBody>
      </p:sp>
    </p:spTree>
    <p:extLst>
      <p:ext uri="{BB962C8B-B14F-4D97-AF65-F5344CB8AC3E}">
        <p14:creationId xmlns:p14="http://schemas.microsoft.com/office/powerpoint/2010/main" val="3804336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time is totally</a:t>
            </a:r>
            <a:r>
              <a:rPr lang="en-US" baseline="0" dirty="0" smtClean="0"/>
              <a:t> free choice</a:t>
            </a:r>
            <a:endParaRPr lang="en-US" dirty="0"/>
          </a:p>
        </p:txBody>
      </p:sp>
      <p:sp>
        <p:nvSpPr>
          <p:cNvPr id="4" name="Slide Number Placeholder 3"/>
          <p:cNvSpPr>
            <a:spLocks noGrp="1"/>
          </p:cNvSpPr>
          <p:nvPr>
            <p:ph type="sldNum" sz="quarter" idx="10"/>
          </p:nvPr>
        </p:nvSpPr>
        <p:spPr/>
        <p:txBody>
          <a:bodyPr/>
          <a:lstStyle/>
          <a:p>
            <a:fld id="{A6115F82-843E-BF43-B226-6AD5E4387B73}" type="slidenum">
              <a:rPr lang="en-US" smtClean="0"/>
              <a:t>21</a:t>
            </a:fld>
            <a:endParaRPr lang="en-US"/>
          </a:p>
        </p:txBody>
      </p:sp>
    </p:spTree>
    <p:extLst>
      <p:ext uri="{BB962C8B-B14F-4D97-AF65-F5344CB8AC3E}">
        <p14:creationId xmlns:p14="http://schemas.microsoft.com/office/powerpoint/2010/main" val="564549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to check the website once a week.  I usually update it on the</a:t>
            </a:r>
            <a:r>
              <a:rPr lang="en-US" baseline="0" dirty="0" smtClean="0"/>
              <a:t> weekends.  </a:t>
            </a:r>
            <a:endParaRPr lang="en-US" dirty="0"/>
          </a:p>
        </p:txBody>
      </p:sp>
      <p:sp>
        <p:nvSpPr>
          <p:cNvPr id="4" name="Slide Number Placeholder 3"/>
          <p:cNvSpPr>
            <a:spLocks noGrp="1"/>
          </p:cNvSpPr>
          <p:nvPr>
            <p:ph type="sldNum" sz="quarter" idx="10"/>
          </p:nvPr>
        </p:nvSpPr>
        <p:spPr/>
        <p:txBody>
          <a:bodyPr/>
          <a:lstStyle/>
          <a:p>
            <a:fld id="{A6115F82-843E-BF43-B226-6AD5E4387B73}" type="slidenum">
              <a:rPr lang="en-US" smtClean="0"/>
              <a:t>22</a:t>
            </a:fld>
            <a:endParaRPr lang="en-US"/>
          </a:p>
        </p:txBody>
      </p:sp>
    </p:spTree>
    <p:extLst>
      <p:ext uri="{BB962C8B-B14F-4D97-AF65-F5344CB8AC3E}">
        <p14:creationId xmlns:p14="http://schemas.microsoft.com/office/powerpoint/2010/main" val="2427515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15F82-843E-BF43-B226-6AD5E4387B73}" type="slidenum">
              <a:rPr lang="en-US" smtClean="0"/>
              <a:t>2</a:t>
            </a:fld>
            <a:endParaRPr lang="en-US"/>
          </a:p>
        </p:txBody>
      </p:sp>
    </p:spTree>
    <p:extLst>
      <p:ext uri="{BB962C8B-B14F-4D97-AF65-F5344CB8AC3E}">
        <p14:creationId xmlns:p14="http://schemas.microsoft.com/office/powerpoint/2010/main" val="1575912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to share food this year  If you need to drop something</a:t>
            </a:r>
            <a:r>
              <a:rPr lang="en-US" baseline="0" dirty="0" smtClean="0"/>
              <a:t> off, please leave it at the office at “the drop off” spot</a:t>
            </a:r>
            <a:endParaRPr lang="en-US" dirty="0"/>
          </a:p>
        </p:txBody>
      </p:sp>
      <p:sp>
        <p:nvSpPr>
          <p:cNvPr id="4" name="Slide Number Placeholder 3"/>
          <p:cNvSpPr>
            <a:spLocks noGrp="1"/>
          </p:cNvSpPr>
          <p:nvPr>
            <p:ph type="sldNum" sz="quarter" idx="10"/>
          </p:nvPr>
        </p:nvSpPr>
        <p:spPr/>
        <p:txBody>
          <a:bodyPr/>
          <a:lstStyle/>
          <a:p>
            <a:fld id="{A6115F82-843E-BF43-B226-6AD5E4387B73}" type="slidenum">
              <a:rPr lang="en-US" smtClean="0"/>
              <a:t>3</a:t>
            </a:fld>
            <a:endParaRPr lang="en-US"/>
          </a:p>
        </p:txBody>
      </p:sp>
    </p:spTree>
    <p:extLst>
      <p:ext uri="{BB962C8B-B14F-4D97-AF65-F5344CB8AC3E}">
        <p14:creationId xmlns:p14="http://schemas.microsoft.com/office/powerpoint/2010/main" val="1794274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day begins asking children to read and follow the directions in the letter</a:t>
            </a:r>
          </a:p>
          <a:p>
            <a:r>
              <a:rPr lang="en-US" baseline="0" dirty="0" smtClean="0"/>
              <a:t>Then it moves on by giving children the responsibility of writing the message, changing the calendar, looking at the weather, counting the school days </a:t>
            </a:r>
          </a:p>
          <a:p>
            <a:r>
              <a:rPr lang="en-US" baseline="0" dirty="0" smtClean="0"/>
              <a:t>This is gradually done more independently and children are practicing speaking, presenting and writing in front of a group.</a:t>
            </a:r>
            <a:endParaRPr lang="en-US" dirty="0"/>
          </a:p>
        </p:txBody>
      </p:sp>
      <p:sp>
        <p:nvSpPr>
          <p:cNvPr id="4" name="Slide Number Placeholder 3"/>
          <p:cNvSpPr>
            <a:spLocks noGrp="1"/>
          </p:cNvSpPr>
          <p:nvPr>
            <p:ph type="sldNum" sz="quarter" idx="10"/>
          </p:nvPr>
        </p:nvSpPr>
        <p:spPr/>
        <p:txBody>
          <a:bodyPr/>
          <a:lstStyle/>
          <a:p>
            <a:fld id="{A6115F82-843E-BF43-B226-6AD5E4387B73}" type="slidenum">
              <a:rPr lang="en-US" smtClean="0"/>
              <a:t>4</a:t>
            </a:fld>
            <a:endParaRPr lang="en-US"/>
          </a:p>
        </p:txBody>
      </p:sp>
    </p:spTree>
    <p:extLst>
      <p:ext uri="{BB962C8B-B14F-4D97-AF65-F5344CB8AC3E}">
        <p14:creationId xmlns:p14="http://schemas.microsoft.com/office/powerpoint/2010/main" val="3861123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15F82-843E-BF43-B226-6AD5E4387B73}" type="slidenum">
              <a:rPr lang="en-US" smtClean="0"/>
              <a:t>5</a:t>
            </a:fld>
            <a:endParaRPr lang="en-US"/>
          </a:p>
        </p:txBody>
      </p:sp>
    </p:spTree>
    <p:extLst>
      <p:ext uri="{BB962C8B-B14F-4D97-AF65-F5344CB8AC3E}">
        <p14:creationId xmlns:p14="http://schemas.microsoft.com/office/powerpoint/2010/main" val="497079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6115F82-843E-BF43-B226-6AD5E4387B73}" type="slidenum">
              <a:rPr lang="en-US" smtClean="0"/>
              <a:t>6</a:t>
            </a:fld>
            <a:endParaRPr lang="en-US"/>
          </a:p>
        </p:txBody>
      </p:sp>
    </p:spTree>
    <p:extLst>
      <p:ext uri="{BB962C8B-B14F-4D97-AF65-F5344CB8AC3E}">
        <p14:creationId xmlns:p14="http://schemas.microsoft.com/office/powerpoint/2010/main" val="1245464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a:t>
            </a:r>
            <a:r>
              <a:rPr lang="en-US" baseline="0" dirty="0" smtClean="0"/>
              <a:t> children to bring in a book of interest to read during transition times for independent </a:t>
            </a:r>
            <a:r>
              <a:rPr lang="en-US" baseline="0" dirty="0" smtClean="0"/>
              <a:t>reading</a:t>
            </a:r>
            <a:endParaRPr lang="en-US" dirty="0" smtClean="0"/>
          </a:p>
        </p:txBody>
      </p:sp>
      <p:sp>
        <p:nvSpPr>
          <p:cNvPr id="4" name="Slide Number Placeholder 3"/>
          <p:cNvSpPr>
            <a:spLocks noGrp="1"/>
          </p:cNvSpPr>
          <p:nvPr>
            <p:ph type="sldNum" sz="quarter" idx="10"/>
          </p:nvPr>
        </p:nvSpPr>
        <p:spPr/>
        <p:txBody>
          <a:bodyPr/>
          <a:lstStyle/>
          <a:p>
            <a:fld id="{A6115F82-843E-BF43-B226-6AD5E4387B73}" type="slidenum">
              <a:rPr lang="en-US" smtClean="0"/>
              <a:t>7</a:t>
            </a:fld>
            <a:endParaRPr lang="en-US"/>
          </a:p>
        </p:txBody>
      </p:sp>
    </p:spTree>
    <p:extLst>
      <p:ext uri="{BB962C8B-B14F-4D97-AF65-F5344CB8AC3E}">
        <p14:creationId xmlns:p14="http://schemas.microsoft.com/office/powerpoint/2010/main" val="1269592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115F82-843E-BF43-B226-6AD5E4387B73}" type="slidenum">
              <a:rPr lang="en-US" smtClean="0"/>
              <a:t>8</a:t>
            </a:fld>
            <a:endParaRPr lang="en-US"/>
          </a:p>
        </p:txBody>
      </p:sp>
    </p:spTree>
    <p:extLst>
      <p:ext uri="{BB962C8B-B14F-4D97-AF65-F5344CB8AC3E}">
        <p14:creationId xmlns:p14="http://schemas.microsoft.com/office/powerpoint/2010/main" val="2522719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a:t>
            </a:r>
            <a:r>
              <a:rPr lang="en-US" baseline="0" dirty="0" smtClean="0"/>
              <a:t> for readers”  Is my writing neat enough so another person can read it?  Is my spelling easy for another person to read?  Tapping out words.  Does the story make sense for the reader?</a:t>
            </a:r>
          </a:p>
          <a:p>
            <a:r>
              <a:rPr lang="en-US" baseline="0" dirty="0" smtClean="0"/>
              <a:t>Non-fiction writing in science and social studies</a:t>
            </a:r>
            <a:endParaRPr lang="en-US" dirty="0"/>
          </a:p>
        </p:txBody>
      </p:sp>
      <p:sp>
        <p:nvSpPr>
          <p:cNvPr id="4" name="Slide Number Placeholder 3"/>
          <p:cNvSpPr>
            <a:spLocks noGrp="1"/>
          </p:cNvSpPr>
          <p:nvPr>
            <p:ph type="sldNum" sz="quarter" idx="10"/>
          </p:nvPr>
        </p:nvSpPr>
        <p:spPr/>
        <p:txBody>
          <a:bodyPr/>
          <a:lstStyle/>
          <a:p>
            <a:fld id="{A6115F82-843E-BF43-B226-6AD5E4387B73}" type="slidenum">
              <a:rPr lang="en-US" smtClean="0"/>
              <a:t>9</a:t>
            </a:fld>
            <a:endParaRPr lang="en-US"/>
          </a:p>
        </p:txBody>
      </p:sp>
    </p:spTree>
    <p:extLst>
      <p:ext uri="{BB962C8B-B14F-4D97-AF65-F5344CB8AC3E}">
        <p14:creationId xmlns:p14="http://schemas.microsoft.com/office/powerpoint/2010/main" val="1255416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9/25/18</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9/25/18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9/25/18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9/25/18</a:t>
            </a:fld>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eaLnBrk="1" latinLnBrk="0" hangingPunct="1"/>
              <a:t>‹#›</a:t>
            </a:fld>
            <a:endParaRPr kumimoji="0" lang="en-US"/>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9/25/18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9/25/18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9/25/18</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9/25/18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9/25/18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9/25/18</a:t>
            </a:fld>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Drag picture to placeholder or click icon to add</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9/25/18</a:t>
            </a:fld>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fld id="{B41ABA4E-CD72-497B-97AA-7213B3980F60}" type="datetimeFigureOut">
              <a:rPr lang="en-US" smtClean="0"/>
              <a:pPr eaLnBrk="1" latinLnBrk="0" hangingPunct="1"/>
              <a:t>9/25/18</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eaLnBrk="1" latinLnBrk="0" hangingPunct="1"/>
              <a:t>‹#›</a:t>
            </a:fld>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hyperlink" Target="http://pierce1d.weebly.com/" TargetMode="External"/><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199" y="819916"/>
            <a:ext cx="8305800" cy="1143000"/>
          </a:xfrm>
        </p:spPr>
        <p:txBody>
          <a:bodyPr/>
          <a:lstStyle/>
          <a:p>
            <a:r>
              <a:rPr lang="en-US" sz="4000" dirty="0" smtClean="0"/>
              <a:t>1D</a:t>
            </a:r>
            <a:endParaRPr lang="en-US" sz="4000" dirty="0"/>
          </a:p>
        </p:txBody>
      </p:sp>
      <p:sp>
        <p:nvSpPr>
          <p:cNvPr id="3" name="Title 2"/>
          <p:cNvSpPr>
            <a:spLocks noGrp="1"/>
          </p:cNvSpPr>
          <p:nvPr>
            <p:ph type="ctrTitle"/>
          </p:nvPr>
        </p:nvSpPr>
        <p:spPr>
          <a:xfrm>
            <a:off x="635026" y="1270016"/>
            <a:ext cx="8127973" cy="1571675"/>
          </a:xfrm>
        </p:spPr>
        <p:txBody>
          <a:bodyPr/>
          <a:lstStyle/>
          <a:p>
            <a:r>
              <a:rPr lang="en-US" dirty="0" smtClean="0"/>
              <a:t>First Grade Open House</a:t>
            </a:r>
            <a:endParaRPr lang="en-US" dirty="0"/>
          </a:p>
        </p:txBody>
      </p:sp>
      <p:pic>
        <p:nvPicPr>
          <p:cNvPr id="4" name="Picture 3" descr="1D paint clas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1004" y="3846362"/>
            <a:ext cx="4064000" cy="2654300"/>
          </a:xfrm>
          <a:prstGeom prst="rect">
            <a:avLst/>
          </a:prstGeom>
        </p:spPr>
      </p:pic>
    </p:spTree>
    <p:extLst>
      <p:ext uri="{BB962C8B-B14F-4D97-AF65-F5344CB8AC3E}">
        <p14:creationId xmlns:p14="http://schemas.microsoft.com/office/powerpoint/2010/main" val="21092916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4906"/>
            <a:ext cx="8009805" cy="4271093"/>
          </a:xfrm>
        </p:spPr>
        <p:txBody>
          <a:bodyPr>
            <a:normAutofit fontScale="85000" lnSpcReduction="20000"/>
          </a:bodyPr>
          <a:lstStyle/>
          <a:p>
            <a:r>
              <a:rPr lang="en-US" dirty="0" smtClean="0"/>
              <a:t>Whole </a:t>
            </a:r>
            <a:r>
              <a:rPr lang="en-US" dirty="0"/>
              <a:t>group math instruction gives us an opportunity to introduce new concepts, talk about different ideas and explore various solutions</a:t>
            </a:r>
            <a:r>
              <a:rPr lang="en-US" dirty="0" smtClean="0"/>
              <a:t>.</a:t>
            </a:r>
          </a:p>
          <a:p>
            <a:r>
              <a:rPr lang="en-US" dirty="0" smtClean="0"/>
              <a:t>Kathy Richardson’s math program uses a small group, center based approach that encourages flexible learning </a:t>
            </a:r>
          </a:p>
          <a:p>
            <a:r>
              <a:rPr lang="en-US" dirty="0" smtClean="0"/>
              <a:t>Math notebooks cover a wide variety of open ended math topics that help children talk about math ideas.  </a:t>
            </a:r>
          </a:p>
          <a:p>
            <a:r>
              <a:rPr lang="en-US" dirty="0" smtClean="0"/>
              <a:t>Authentic </a:t>
            </a:r>
            <a:r>
              <a:rPr lang="en-US" dirty="0"/>
              <a:t>math experiences throughout the day.  We </a:t>
            </a:r>
            <a:r>
              <a:rPr lang="en-US" dirty="0" smtClean="0"/>
              <a:t>practice </a:t>
            </a:r>
            <a:r>
              <a:rPr lang="en-US" dirty="0"/>
              <a:t>math daily (calendar, school day counter, story problems, temperature recording and time associated with our schedule). </a:t>
            </a:r>
            <a:endParaRPr lang="en-US" dirty="0" smtClean="0"/>
          </a:p>
          <a:p>
            <a:pPr lvl="0"/>
            <a:r>
              <a:rPr lang="en-US" i="1" dirty="0" smtClean="0"/>
              <a:t>Morning </a:t>
            </a:r>
            <a:r>
              <a:rPr lang="en-US" i="1" dirty="0"/>
              <a:t>Math</a:t>
            </a:r>
            <a:r>
              <a:rPr lang="en-US" dirty="0"/>
              <a:t>: </a:t>
            </a:r>
            <a:r>
              <a:rPr lang="en-US" dirty="0" smtClean="0"/>
              <a:t>Mondays </a:t>
            </a:r>
            <a:r>
              <a:rPr lang="en-US" dirty="0"/>
              <a:t>and </a:t>
            </a:r>
            <a:r>
              <a:rPr lang="en-US" dirty="0" smtClean="0"/>
              <a:t>Wednesdays </a:t>
            </a:r>
            <a:r>
              <a:rPr lang="en-US" dirty="0"/>
              <a:t>throughout the school year from </a:t>
            </a:r>
            <a:r>
              <a:rPr lang="en-US" dirty="0" smtClean="0"/>
              <a:t>early October– </a:t>
            </a:r>
            <a:r>
              <a:rPr lang="en-US" dirty="0"/>
              <a:t>early June in the pit.</a:t>
            </a:r>
          </a:p>
          <a:p>
            <a:endParaRPr lang="en-US" dirty="0"/>
          </a:p>
          <a:p>
            <a:endParaRPr lang="en-US" dirty="0"/>
          </a:p>
        </p:txBody>
      </p:sp>
      <p:sp>
        <p:nvSpPr>
          <p:cNvPr id="3" name="Title 2"/>
          <p:cNvSpPr>
            <a:spLocks noGrp="1"/>
          </p:cNvSpPr>
          <p:nvPr>
            <p:ph type="title"/>
          </p:nvPr>
        </p:nvSpPr>
        <p:spPr/>
        <p:txBody>
          <a:bodyPr/>
          <a:lstStyle/>
          <a:p>
            <a:pPr algn="ctr"/>
            <a:r>
              <a:rPr lang="en-US" dirty="0" smtClean="0">
                <a:effectLst/>
              </a:rPr>
              <a:t>Math</a:t>
            </a:r>
            <a:endParaRPr lang="en-US" dirty="0"/>
          </a:p>
        </p:txBody>
      </p:sp>
      <p:pic>
        <p:nvPicPr>
          <p:cNvPr id="5" name="Picture 4"/>
          <p:cNvPicPr>
            <a:picLocks noChangeAspect="1"/>
          </p:cNvPicPr>
          <p:nvPr/>
        </p:nvPicPr>
        <p:blipFill>
          <a:blip r:embed="rId3"/>
          <a:stretch>
            <a:fillRect/>
          </a:stretch>
        </p:blipFill>
        <p:spPr>
          <a:xfrm>
            <a:off x="7235463" y="187844"/>
            <a:ext cx="1583680" cy="1637062"/>
          </a:xfrm>
          <a:prstGeom prst="rect">
            <a:avLst/>
          </a:prstGeom>
        </p:spPr>
      </p:pic>
      <p:pic>
        <p:nvPicPr>
          <p:cNvPr id="7" name="Picture 6"/>
          <p:cNvPicPr>
            <a:picLocks noChangeAspect="1"/>
          </p:cNvPicPr>
          <p:nvPr/>
        </p:nvPicPr>
        <p:blipFill>
          <a:blip r:embed="rId4"/>
          <a:stretch>
            <a:fillRect/>
          </a:stretch>
        </p:blipFill>
        <p:spPr>
          <a:xfrm>
            <a:off x="968830" y="395378"/>
            <a:ext cx="1317537" cy="1429528"/>
          </a:xfrm>
          <a:prstGeom prst="rect">
            <a:avLst/>
          </a:prstGeom>
        </p:spPr>
      </p:pic>
    </p:spTree>
    <p:extLst>
      <p:ext uri="{BB962C8B-B14F-4D97-AF65-F5344CB8AC3E}">
        <p14:creationId xmlns:p14="http://schemas.microsoft.com/office/powerpoint/2010/main" val="40601413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Kathy </a:t>
            </a:r>
            <a:r>
              <a:rPr lang="en-US" dirty="0"/>
              <a:t>Richardson’s Math Concept Assessments and link these assessments to hands-on small group </a:t>
            </a:r>
            <a:r>
              <a:rPr lang="en-US" dirty="0" smtClean="0"/>
              <a:t>direct </a:t>
            </a:r>
            <a:r>
              <a:rPr lang="en-US" dirty="0"/>
              <a:t>teacher instruction </a:t>
            </a:r>
            <a:r>
              <a:rPr lang="en-US" dirty="0" smtClean="0"/>
              <a:t>that  </a:t>
            </a:r>
            <a:r>
              <a:rPr lang="en-US" dirty="0"/>
              <a:t>target </a:t>
            </a:r>
            <a:r>
              <a:rPr lang="en-US" dirty="0" smtClean="0"/>
              <a:t>a specific </a:t>
            </a:r>
            <a:r>
              <a:rPr lang="en-US" dirty="0"/>
              <a:t>goal</a:t>
            </a:r>
            <a:r>
              <a:rPr lang="en-US" dirty="0" smtClean="0"/>
              <a:t>.  </a:t>
            </a:r>
            <a:endParaRPr lang="en-US" dirty="0"/>
          </a:p>
          <a:p>
            <a:r>
              <a:rPr lang="en-US" dirty="0" smtClean="0"/>
              <a:t>The small group work is done in flexible grouping format because it is based on a common objective. </a:t>
            </a:r>
          </a:p>
          <a:p>
            <a:r>
              <a:rPr lang="en-US" dirty="0" smtClean="0"/>
              <a:t>Children explore mathematical concepts using a variety of materials.  </a:t>
            </a:r>
          </a:p>
        </p:txBody>
      </p:sp>
      <p:sp>
        <p:nvSpPr>
          <p:cNvPr id="3" name="Title 2"/>
          <p:cNvSpPr>
            <a:spLocks noGrp="1"/>
          </p:cNvSpPr>
          <p:nvPr>
            <p:ph type="title"/>
          </p:nvPr>
        </p:nvSpPr>
        <p:spPr/>
        <p:txBody>
          <a:bodyPr/>
          <a:lstStyle/>
          <a:p>
            <a:pPr algn="ctr"/>
            <a:r>
              <a:rPr lang="en-US" dirty="0" smtClean="0"/>
              <a:t>Math Choice Time</a:t>
            </a:r>
            <a:endParaRPr lang="en-US" dirty="0"/>
          </a:p>
        </p:txBody>
      </p:sp>
      <p:pic>
        <p:nvPicPr>
          <p:cNvPr id="4" name="Picture 3"/>
          <p:cNvPicPr>
            <a:picLocks noChangeAspect="1"/>
          </p:cNvPicPr>
          <p:nvPr/>
        </p:nvPicPr>
        <p:blipFill>
          <a:blip r:embed="rId3"/>
          <a:stretch>
            <a:fillRect/>
          </a:stretch>
        </p:blipFill>
        <p:spPr>
          <a:xfrm>
            <a:off x="4521942" y="4290607"/>
            <a:ext cx="2198086" cy="2231319"/>
          </a:xfrm>
          <a:prstGeom prst="rect">
            <a:avLst/>
          </a:prstGeom>
        </p:spPr>
      </p:pic>
    </p:spTree>
    <p:extLst>
      <p:ext uri="{BB962C8B-B14F-4D97-AF65-F5344CB8AC3E}">
        <p14:creationId xmlns:p14="http://schemas.microsoft.com/office/powerpoint/2010/main" val="22351634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lvl="0"/>
            <a:r>
              <a:rPr lang="en-US" dirty="0"/>
              <a:t>2 and 3 dimensional figures and patterns</a:t>
            </a:r>
          </a:p>
          <a:p>
            <a:pPr lvl="0"/>
            <a:r>
              <a:rPr lang="en-US" dirty="0"/>
              <a:t>Number lines</a:t>
            </a:r>
          </a:p>
          <a:p>
            <a:pPr lvl="0"/>
            <a:r>
              <a:rPr lang="en-US" dirty="0"/>
              <a:t>Time</a:t>
            </a:r>
          </a:p>
          <a:p>
            <a:pPr lvl="0"/>
            <a:r>
              <a:rPr lang="en-US" dirty="0"/>
              <a:t>Skip counting</a:t>
            </a:r>
          </a:p>
          <a:p>
            <a:pPr lvl="0"/>
            <a:r>
              <a:rPr lang="en-US" dirty="0"/>
              <a:t>Money</a:t>
            </a:r>
          </a:p>
          <a:p>
            <a:pPr lvl="0"/>
            <a:r>
              <a:rPr lang="en-US" dirty="0"/>
              <a:t>Addition </a:t>
            </a:r>
          </a:p>
          <a:p>
            <a:pPr lvl="0"/>
            <a:r>
              <a:rPr lang="en-US" dirty="0"/>
              <a:t>Subtraction</a:t>
            </a:r>
          </a:p>
          <a:p>
            <a:pPr lvl="0"/>
            <a:r>
              <a:rPr lang="en-US" dirty="0"/>
              <a:t>Working with groups of tens</a:t>
            </a:r>
          </a:p>
          <a:p>
            <a:pPr lvl="0"/>
            <a:r>
              <a:rPr lang="en-US" dirty="0"/>
              <a:t>Data and probability</a:t>
            </a:r>
          </a:p>
          <a:p>
            <a:pPr lvl="0"/>
            <a:r>
              <a:rPr lang="en-US" dirty="0"/>
              <a:t>Working with larger numbers</a:t>
            </a:r>
          </a:p>
          <a:p>
            <a:pPr lvl="0"/>
            <a:r>
              <a:rPr lang="en-US" dirty="0"/>
              <a:t>Doubling and halving</a:t>
            </a:r>
          </a:p>
          <a:p>
            <a:pPr lvl="0"/>
            <a:r>
              <a:rPr lang="en-US" dirty="0"/>
              <a:t>Fractions (hands-on coupled with writing it in a math way)</a:t>
            </a:r>
          </a:p>
          <a:p>
            <a:pPr lvl="0"/>
            <a:r>
              <a:rPr lang="en-US" dirty="0"/>
              <a:t>Maps and grids</a:t>
            </a:r>
          </a:p>
          <a:p>
            <a:pPr lvl="0"/>
            <a:r>
              <a:rPr lang="en-US" dirty="0"/>
              <a:t>Combine numbers</a:t>
            </a:r>
          </a:p>
          <a:p>
            <a:pPr lvl="0"/>
            <a:r>
              <a:rPr lang="en-US" dirty="0"/>
              <a:t>Temperature</a:t>
            </a:r>
          </a:p>
          <a:p>
            <a:pPr lvl="0"/>
            <a:r>
              <a:rPr lang="en-US" dirty="0"/>
              <a:t>Weights</a:t>
            </a:r>
          </a:p>
          <a:p>
            <a:pPr lvl="0"/>
            <a:r>
              <a:rPr lang="en-US" dirty="0"/>
              <a:t>Length area and capacity</a:t>
            </a:r>
          </a:p>
          <a:p>
            <a:pPr lvl="0"/>
            <a:r>
              <a:rPr lang="en-US" dirty="0"/>
              <a:t>Making and breaking numbers</a:t>
            </a:r>
          </a:p>
          <a:p>
            <a:pPr lvl="0"/>
            <a:r>
              <a:rPr lang="en-US" dirty="0"/>
              <a:t>Exploring rules and number patterns</a:t>
            </a:r>
          </a:p>
          <a:p>
            <a:endParaRPr lang="en-US" dirty="0"/>
          </a:p>
        </p:txBody>
      </p:sp>
      <p:sp>
        <p:nvSpPr>
          <p:cNvPr id="3" name="Title 2"/>
          <p:cNvSpPr>
            <a:spLocks noGrp="1"/>
          </p:cNvSpPr>
          <p:nvPr>
            <p:ph type="title"/>
          </p:nvPr>
        </p:nvSpPr>
        <p:spPr/>
        <p:txBody>
          <a:bodyPr/>
          <a:lstStyle/>
          <a:p>
            <a:pPr algn="ctr"/>
            <a:r>
              <a:rPr lang="en-US" dirty="0" smtClean="0"/>
              <a:t>First Grade Math Concepts</a:t>
            </a:r>
            <a:endParaRPr lang="en-US" dirty="0"/>
          </a:p>
        </p:txBody>
      </p:sp>
      <p:pic>
        <p:nvPicPr>
          <p:cNvPr id="7" name="Picture 6"/>
          <p:cNvPicPr>
            <a:picLocks noChangeAspect="1"/>
          </p:cNvPicPr>
          <p:nvPr/>
        </p:nvPicPr>
        <p:blipFill>
          <a:blip r:embed="rId2"/>
          <a:stretch>
            <a:fillRect/>
          </a:stretch>
        </p:blipFill>
        <p:spPr>
          <a:xfrm>
            <a:off x="5633490" y="1524000"/>
            <a:ext cx="2758134" cy="3390524"/>
          </a:xfrm>
          <a:prstGeom prst="rect">
            <a:avLst/>
          </a:prstGeom>
        </p:spPr>
      </p:pic>
    </p:spTree>
    <p:extLst>
      <p:ext uri="{BB962C8B-B14F-4D97-AF65-F5344CB8AC3E}">
        <p14:creationId xmlns:p14="http://schemas.microsoft.com/office/powerpoint/2010/main" val="6494708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Time to explore, observe, wonder, and communicate. </a:t>
            </a:r>
          </a:p>
          <a:p>
            <a:r>
              <a:rPr lang="en-US" dirty="0" smtClean="0"/>
              <a:t>Investigate </a:t>
            </a:r>
            <a:r>
              <a:rPr lang="en-US" dirty="0"/>
              <a:t>living things in our environment. </a:t>
            </a:r>
            <a:endParaRPr lang="en-US" dirty="0" smtClean="0"/>
          </a:p>
          <a:p>
            <a:r>
              <a:rPr lang="en-US" dirty="0" smtClean="0"/>
              <a:t>Focus is on communication </a:t>
            </a:r>
            <a:r>
              <a:rPr lang="en-US" dirty="0"/>
              <a:t>and collaboration. </a:t>
            </a:r>
            <a:r>
              <a:rPr lang="en-US" dirty="0" smtClean="0"/>
              <a:t>Science Talk encourages children to talk and explore ideas with each other.   </a:t>
            </a:r>
          </a:p>
          <a:p>
            <a:r>
              <a:rPr lang="en-US" dirty="0" smtClean="0"/>
              <a:t>We </a:t>
            </a:r>
            <a:r>
              <a:rPr lang="en-US" dirty="0"/>
              <a:t>emphasize on observations over time---drawing and writing in our science notebooks.  Our science notebooks are one of the most important tools we have to tell the story of our science investigation over the school year. </a:t>
            </a:r>
          </a:p>
        </p:txBody>
      </p:sp>
      <p:sp>
        <p:nvSpPr>
          <p:cNvPr id="3" name="Title 2"/>
          <p:cNvSpPr>
            <a:spLocks noGrp="1"/>
          </p:cNvSpPr>
          <p:nvPr>
            <p:ph type="title"/>
          </p:nvPr>
        </p:nvSpPr>
        <p:spPr/>
        <p:txBody>
          <a:bodyPr/>
          <a:lstStyle/>
          <a:p>
            <a:pPr algn="ctr"/>
            <a:r>
              <a:rPr lang="en-US" dirty="0" smtClean="0"/>
              <a:t>Science</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7023" y="152400"/>
            <a:ext cx="1028700" cy="1371600"/>
          </a:xfrm>
          <a:prstGeom prst="rect">
            <a:avLst/>
          </a:prstGeom>
        </p:spPr>
      </p:pic>
    </p:spTree>
    <p:extLst>
      <p:ext uri="{BB962C8B-B14F-4D97-AF65-F5344CB8AC3E}">
        <p14:creationId xmlns:p14="http://schemas.microsoft.com/office/powerpoint/2010/main" val="6886507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7974328" cy="3881175"/>
          </a:xfrm>
        </p:spPr>
        <p:txBody>
          <a:bodyPr/>
          <a:lstStyle/>
          <a:p>
            <a:r>
              <a:rPr lang="en-US" dirty="0" smtClean="0"/>
              <a:t>Nature	</a:t>
            </a:r>
            <a:endParaRPr lang="en-US" dirty="0"/>
          </a:p>
          <a:p>
            <a:r>
              <a:rPr lang="en-US" dirty="0" smtClean="0"/>
              <a:t>Light </a:t>
            </a:r>
            <a:r>
              <a:rPr lang="en-US" dirty="0"/>
              <a:t>and </a:t>
            </a:r>
            <a:r>
              <a:rPr lang="en-US" dirty="0" smtClean="0"/>
              <a:t>shadows </a:t>
            </a:r>
          </a:p>
          <a:p>
            <a:r>
              <a:rPr lang="en-US" dirty="0" smtClean="0"/>
              <a:t> Sound</a:t>
            </a:r>
            <a:endParaRPr lang="en-US" dirty="0"/>
          </a:p>
          <a:p>
            <a:r>
              <a:rPr lang="en-US" dirty="0" smtClean="0"/>
              <a:t>Insects</a:t>
            </a:r>
          </a:p>
          <a:p>
            <a:r>
              <a:rPr lang="en-US" dirty="0" smtClean="0"/>
              <a:t>Science is often weaved into literacy and math daily, but a few times a week we have dedicated times to explore science as a whole group.</a:t>
            </a:r>
          </a:p>
          <a:p>
            <a:r>
              <a:rPr lang="en-US" dirty="0" smtClean="0"/>
              <a:t>A variety of classroom pets for exploration</a:t>
            </a:r>
          </a:p>
          <a:p>
            <a:endParaRPr lang="en-US" dirty="0"/>
          </a:p>
        </p:txBody>
      </p:sp>
      <p:sp>
        <p:nvSpPr>
          <p:cNvPr id="3" name="Title 2"/>
          <p:cNvSpPr>
            <a:spLocks noGrp="1"/>
          </p:cNvSpPr>
          <p:nvPr>
            <p:ph type="title"/>
          </p:nvPr>
        </p:nvSpPr>
        <p:spPr/>
        <p:txBody>
          <a:bodyPr/>
          <a:lstStyle/>
          <a:p>
            <a:r>
              <a:rPr lang="en-US" dirty="0" smtClean="0"/>
              <a:t>First Grade Science Units of Study</a:t>
            </a:r>
            <a:endParaRPr lang="en-US" dirty="0"/>
          </a:p>
        </p:txBody>
      </p:sp>
      <p:pic>
        <p:nvPicPr>
          <p:cNvPr id="6" name="Picture 5"/>
          <p:cNvPicPr>
            <a:picLocks noChangeAspect="1"/>
          </p:cNvPicPr>
          <p:nvPr/>
        </p:nvPicPr>
        <p:blipFill>
          <a:blip r:embed="rId2"/>
          <a:stretch>
            <a:fillRect/>
          </a:stretch>
        </p:blipFill>
        <p:spPr>
          <a:xfrm>
            <a:off x="5227252" y="1394607"/>
            <a:ext cx="2196654" cy="2033267"/>
          </a:xfrm>
          <a:prstGeom prst="rect">
            <a:avLst/>
          </a:prstGeom>
        </p:spPr>
      </p:pic>
    </p:spTree>
    <p:extLst>
      <p:ext uri="{BB962C8B-B14F-4D97-AF65-F5344CB8AC3E}">
        <p14:creationId xmlns:p14="http://schemas.microsoft.com/office/powerpoint/2010/main" val="11585895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945" y="1491182"/>
            <a:ext cx="8185855" cy="2171341"/>
          </a:xfrm>
        </p:spPr>
        <p:txBody>
          <a:bodyPr/>
          <a:lstStyle/>
          <a:p>
            <a:r>
              <a:rPr lang="en-US" dirty="0" smtClean="0"/>
              <a:t>Moose Hill </a:t>
            </a:r>
          </a:p>
          <a:p>
            <a:r>
              <a:rPr lang="en-US" dirty="0" smtClean="0"/>
              <a:t>Wheelock Family Theater </a:t>
            </a:r>
          </a:p>
          <a:p>
            <a:r>
              <a:rPr lang="en-US" dirty="0" smtClean="0"/>
              <a:t>Science Museum</a:t>
            </a:r>
          </a:p>
          <a:p>
            <a:r>
              <a:rPr lang="en-US" dirty="0" smtClean="0"/>
              <a:t>Boston Public Library</a:t>
            </a:r>
            <a:endParaRPr lang="en-US" dirty="0"/>
          </a:p>
        </p:txBody>
      </p:sp>
      <p:sp>
        <p:nvSpPr>
          <p:cNvPr id="3" name="Title 2"/>
          <p:cNvSpPr>
            <a:spLocks noGrp="1"/>
          </p:cNvSpPr>
          <p:nvPr>
            <p:ph type="title"/>
          </p:nvPr>
        </p:nvSpPr>
        <p:spPr/>
        <p:txBody>
          <a:bodyPr/>
          <a:lstStyle/>
          <a:p>
            <a:r>
              <a:rPr lang="en-US" dirty="0" smtClean="0"/>
              <a:t>First Grade Field Trips</a:t>
            </a:r>
            <a:endParaRPr lang="en-US" dirty="0"/>
          </a:p>
        </p:txBody>
      </p:sp>
      <p:pic>
        <p:nvPicPr>
          <p:cNvPr id="4" name="Picture 3"/>
          <p:cNvPicPr>
            <a:picLocks noChangeAspect="1"/>
          </p:cNvPicPr>
          <p:nvPr/>
        </p:nvPicPr>
        <p:blipFill>
          <a:blip r:embed="rId2"/>
          <a:stretch>
            <a:fillRect/>
          </a:stretch>
        </p:blipFill>
        <p:spPr>
          <a:xfrm>
            <a:off x="5419215" y="2185699"/>
            <a:ext cx="3070286" cy="4153494"/>
          </a:xfrm>
          <a:prstGeom prst="rect">
            <a:avLst/>
          </a:prstGeom>
        </p:spPr>
      </p:pic>
    </p:spTree>
    <p:extLst>
      <p:ext uri="{BB962C8B-B14F-4D97-AF65-F5344CB8AC3E}">
        <p14:creationId xmlns:p14="http://schemas.microsoft.com/office/powerpoint/2010/main" val="12904776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60663"/>
            <a:ext cx="8229600" cy="4572000"/>
          </a:xfrm>
        </p:spPr>
        <p:txBody>
          <a:bodyPr>
            <a:normAutofit fontScale="92500" lnSpcReduction="10000"/>
          </a:bodyPr>
          <a:lstStyle/>
          <a:p>
            <a:r>
              <a:rPr lang="en-US" dirty="0" smtClean="0"/>
              <a:t>We begin the year by studying classroom/school rules and then branch out to our community and country.</a:t>
            </a:r>
          </a:p>
          <a:p>
            <a:r>
              <a:rPr lang="en-US" dirty="0" smtClean="0"/>
              <a:t>Continue to explore the </a:t>
            </a:r>
            <a:r>
              <a:rPr lang="en-US" dirty="0"/>
              <a:t>variety of cultures and traditions of families here in our classroom and beyond</a:t>
            </a:r>
            <a:r>
              <a:rPr lang="en-US" dirty="0" smtClean="0"/>
              <a:t>.  Families are welcome to come in and share various cultural traditions.   </a:t>
            </a:r>
          </a:p>
          <a:p>
            <a:r>
              <a:rPr lang="en-US" dirty="0" smtClean="0"/>
              <a:t>Historical thinking: national symbols, holidays, leaders, and monuments. </a:t>
            </a:r>
          </a:p>
          <a:p>
            <a:r>
              <a:rPr lang="en-US" dirty="0" smtClean="0"/>
              <a:t>We explore our world by using maps, globes, and atlases.  </a:t>
            </a:r>
          </a:p>
          <a:p>
            <a:r>
              <a:rPr lang="en-US" dirty="0" smtClean="0"/>
              <a:t>Compare and contrast America with other countries.  We explore China and Mexico.</a:t>
            </a:r>
          </a:p>
          <a:p>
            <a:r>
              <a:rPr lang="en-US" dirty="0" smtClean="0"/>
              <a:t>We extend our study of economics to begin to look at other places around the world.</a:t>
            </a:r>
            <a:endParaRPr lang="en-US" dirty="0"/>
          </a:p>
        </p:txBody>
      </p:sp>
      <p:sp>
        <p:nvSpPr>
          <p:cNvPr id="3" name="Title 2"/>
          <p:cNvSpPr>
            <a:spLocks noGrp="1"/>
          </p:cNvSpPr>
          <p:nvPr>
            <p:ph type="title"/>
          </p:nvPr>
        </p:nvSpPr>
        <p:spPr/>
        <p:txBody>
          <a:bodyPr/>
          <a:lstStyle/>
          <a:p>
            <a:pPr algn="ctr"/>
            <a:r>
              <a:rPr lang="en-US" dirty="0" smtClean="0"/>
              <a:t>Social Studies</a:t>
            </a:r>
            <a:endParaRPr lang="en-US" dirty="0"/>
          </a:p>
        </p:txBody>
      </p:sp>
      <p:pic>
        <p:nvPicPr>
          <p:cNvPr id="6" name="Picture 5"/>
          <p:cNvPicPr>
            <a:picLocks noChangeAspect="1"/>
          </p:cNvPicPr>
          <p:nvPr/>
        </p:nvPicPr>
        <p:blipFill>
          <a:blip r:embed="rId2"/>
          <a:stretch>
            <a:fillRect/>
          </a:stretch>
        </p:blipFill>
        <p:spPr>
          <a:xfrm>
            <a:off x="771628" y="152400"/>
            <a:ext cx="1261118" cy="1496327"/>
          </a:xfrm>
          <a:prstGeom prst="rect">
            <a:avLst/>
          </a:prstGeom>
        </p:spPr>
      </p:pic>
    </p:spTree>
    <p:extLst>
      <p:ext uri="{BB962C8B-B14F-4D97-AF65-F5344CB8AC3E}">
        <p14:creationId xmlns:p14="http://schemas.microsoft.com/office/powerpoint/2010/main" val="29591025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Explicit teaching of the rules</a:t>
            </a:r>
          </a:p>
          <a:p>
            <a:r>
              <a:rPr lang="en-US" dirty="0" smtClean="0"/>
              <a:t>Examples of rule following behaviors shown by students in 1D</a:t>
            </a:r>
          </a:p>
          <a:p>
            <a:r>
              <a:rPr lang="en-US" dirty="0" smtClean="0"/>
              <a:t>Talking about how we feel</a:t>
            </a:r>
          </a:p>
          <a:p>
            <a:r>
              <a:rPr lang="en-US" dirty="0" smtClean="0"/>
              <a:t>Peace Flower as a tool to help children talk about their feelings.  The Peace Flower Log serves as a way to document problems/solutions to help us solve the problems in the future.</a:t>
            </a:r>
          </a:p>
          <a:p>
            <a:r>
              <a:rPr lang="en-US" dirty="0" smtClean="0"/>
              <a:t>If a problem persists or spreads, a group discussion with class solutions are developed to solve the larger problem.</a:t>
            </a:r>
            <a:endParaRPr lang="en-US" dirty="0"/>
          </a:p>
          <a:p>
            <a:endParaRPr lang="en-US" dirty="0"/>
          </a:p>
          <a:p>
            <a:endParaRPr lang="en-US" dirty="0"/>
          </a:p>
        </p:txBody>
      </p:sp>
      <p:sp>
        <p:nvSpPr>
          <p:cNvPr id="3" name="Title 2"/>
          <p:cNvSpPr>
            <a:spLocks noGrp="1"/>
          </p:cNvSpPr>
          <p:nvPr>
            <p:ph type="title"/>
          </p:nvPr>
        </p:nvSpPr>
        <p:spPr/>
        <p:txBody>
          <a:bodyPr>
            <a:normAutofit fontScale="90000"/>
          </a:bodyPr>
          <a:lstStyle/>
          <a:p>
            <a:pPr algn="ctr"/>
            <a:r>
              <a:rPr lang="en-US" dirty="0" smtClean="0"/>
              <a:t>Classroom Management: Problem Solvers</a:t>
            </a:r>
            <a:endParaRPr lang="en-US" dirty="0"/>
          </a:p>
        </p:txBody>
      </p:sp>
      <p:pic>
        <p:nvPicPr>
          <p:cNvPr id="5" name="Picture 4"/>
          <p:cNvPicPr>
            <a:picLocks noChangeAspect="1"/>
          </p:cNvPicPr>
          <p:nvPr/>
        </p:nvPicPr>
        <p:blipFill>
          <a:blip r:embed="rId3"/>
          <a:stretch>
            <a:fillRect/>
          </a:stretch>
        </p:blipFill>
        <p:spPr>
          <a:xfrm>
            <a:off x="3883522" y="5438523"/>
            <a:ext cx="1151767" cy="1314954"/>
          </a:xfrm>
          <a:prstGeom prst="rect">
            <a:avLst/>
          </a:prstGeom>
        </p:spPr>
      </p:pic>
    </p:spTree>
    <p:extLst>
      <p:ext uri="{BB962C8B-B14F-4D97-AF65-F5344CB8AC3E}">
        <p14:creationId xmlns:p14="http://schemas.microsoft.com/office/powerpoint/2010/main" val="2853274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Positive reinforcement and models are the preferred method for keeping the classroom running smoothly</a:t>
            </a:r>
          </a:p>
          <a:p>
            <a:r>
              <a:rPr lang="en-US" dirty="0" smtClean="0"/>
              <a:t>If there is  a problem, a warning is given </a:t>
            </a:r>
          </a:p>
          <a:p>
            <a:r>
              <a:rPr lang="en-US" dirty="0" smtClean="0"/>
              <a:t>If the problem continues, then a five minute break from a preferred activity is implemented</a:t>
            </a:r>
          </a:p>
          <a:p>
            <a:pPr lvl="0"/>
            <a:r>
              <a:rPr lang="en-US" dirty="0" smtClean="0"/>
              <a:t>If the child works hard to correct his/her behavior, then the time is earned back in one minute increments.</a:t>
            </a:r>
            <a:endParaRPr lang="en-US" dirty="0"/>
          </a:p>
          <a:p>
            <a:r>
              <a:rPr lang="en-US" dirty="0" smtClean="0"/>
              <a:t>If the child is not on a model spot by the end of the day, then he/she will not get a sticker that day.</a:t>
            </a:r>
          </a:p>
          <a:p>
            <a:endParaRPr lang="en-US" dirty="0"/>
          </a:p>
        </p:txBody>
      </p:sp>
      <p:sp>
        <p:nvSpPr>
          <p:cNvPr id="3" name="Title 2"/>
          <p:cNvSpPr>
            <a:spLocks noGrp="1"/>
          </p:cNvSpPr>
          <p:nvPr>
            <p:ph type="title"/>
          </p:nvPr>
        </p:nvSpPr>
        <p:spPr/>
        <p:txBody>
          <a:bodyPr>
            <a:normAutofit fontScale="90000"/>
          </a:bodyPr>
          <a:lstStyle/>
          <a:p>
            <a:pPr algn="ctr"/>
            <a:r>
              <a:rPr lang="en-US" dirty="0" smtClean="0"/>
              <a:t>Classroom Management: Challenging </a:t>
            </a:r>
            <a:r>
              <a:rPr lang="en-US" dirty="0"/>
              <a:t>B</a:t>
            </a:r>
            <a:r>
              <a:rPr lang="en-US" dirty="0" smtClean="0"/>
              <a:t>ehaviors</a:t>
            </a:r>
            <a:endParaRPr lang="en-US" dirty="0"/>
          </a:p>
        </p:txBody>
      </p:sp>
    </p:spTree>
    <p:extLst>
      <p:ext uri="{BB962C8B-B14F-4D97-AF65-F5344CB8AC3E}">
        <p14:creationId xmlns:p14="http://schemas.microsoft.com/office/powerpoint/2010/main" val="7835892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Each child will have a contract with Reading Workshop on one side and Math Choice on the other.</a:t>
            </a:r>
          </a:p>
          <a:p>
            <a:r>
              <a:rPr lang="en-US" dirty="0" smtClean="0"/>
              <a:t>This functions as a weekly “To Do” list</a:t>
            </a:r>
          </a:p>
          <a:p>
            <a:r>
              <a:rPr lang="en-US" dirty="0" smtClean="0"/>
              <a:t>Your child may choose anything on the list during literacy and math.</a:t>
            </a:r>
          </a:p>
          <a:p>
            <a:r>
              <a:rPr lang="en-US" dirty="0" smtClean="0"/>
              <a:t>When he/she completes the task, then she/he may stamp the circle.</a:t>
            </a:r>
          </a:p>
          <a:p>
            <a:r>
              <a:rPr lang="en-US" dirty="0" smtClean="0"/>
              <a:t>The children will all work towards the goal of finishing all the activities by Friday.</a:t>
            </a:r>
          </a:p>
          <a:p>
            <a:r>
              <a:rPr lang="en-US" dirty="0" smtClean="0"/>
              <a:t>The contract should come home on Friday with a large happy face on it.</a:t>
            </a:r>
          </a:p>
          <a:p>
            <a:r>
              <a:rPr lang="en-US" dirty="0" smtClean="0"/>
              <a:t>If a child does not finish, he/she will complete it instead of free choice</a:t>
            </a:r>
          </a:p>
          <a:p>
            <a:endParaRPr lang="en-US" dirty="0" smtClean="0"/>
          </a:p>
        </p:txBody>
      </p:sp>
      <p:sp>
        <p:nvSpPr>
          <p:cNvPr id="3" name="Title 2"/>
          <p:cNvSpPr>
            <a:spLocks noGrp="1"/>
          </p:cNvSpPr>
          <p:nvPr>
            <p:ph type="title"/>
          </p:nvPr>
        </p:nvSpPr>
        <p:spPr/>
        <p:txBody>
          <a:bodyPr>
            <a:normAutofit fontScale="90000"/>
          </a:bodyPr>
          <a:lstStyle/>
          <a:p>
            <a:pPr algn="ctr"/>
            <a:r>
              <a:rPr lang="en-US" dirty="0" smtClean="0"/>
              <a:t>Behavior Management: Academic Accountability</a:t>
            </a:r>
            <a:endParaRPr lang="en-US" dirty="0"/>
          </a:p>
        </p:txBody>
      </p:sp>
    </p:spTree>
    <p:extLst>
      <p:ext uri="{BB962C8B-B14F-4D97-AF65-F5344CB8AC3E}">
        <p14:creationId xmlns:p14="http://schemas.microsoft.com/office/powerpoint/2010/main" val="33668969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Please make sure your child arrives at school on time (8:00 am)</a:t>
            </a:r>
          </a:p>
          <a:p>
            <a:r>
              <a:rPr lang="en-US" dirty="0" smtClean="0"/>
              <a:t>If your child is late, please see Ms. Costello (at the other end of the hallway) or go to the main office to get a late pass.</a:t>
            </a:r>
          </a:p>
          <a:p>
            <a:r>
              <a:rPr lang="en-US" dirty="0" smtClean="0"/>
              <a:t>If your child is early, he/she may go to the cafeteria at 7:30-7:55.  At 7:55 teachers/vice principals will dismiss students to their classes.</a:t>
            </a:r>
          </a:p>
          <a:p>
            <a:r>
              <a:rPr lang="en-US" dirty="0" smtClean="0"/>
              <a:t>You may pick up your child outside of the classroom.</a:t>
            </a:r>
          </a:p>
          <a:p>
            <a:r>
              <a:rPr lang="en-US" dirty="0" smtClean="0"/>
              <a:t>If you need to pick up your son/daughter early, please check into the main office so they can enter it in the computer.</a:t>
            </a:r>
            <a:endParaRPr lang="en-US" dirty="0"/>
          </a:p>
        </p:txBody>
      </p:sp>
      <p:sp>
        <p:nvSpPr>
          <p:cNvPr id="3" name="Title 2"/>
          <p:cNvSpPr>
            <a:spLocks noGrp="1"/>
          </p:cNvSpPr>
          <p:nvPr>
            <p:ph type="title"/>
          </p:nvPr>
        </p:nvSpPr>
        <p:spPr/>
        <p:txBody>
          <a:bodyPr/>
          <a:lstStyle/>
          <a:p>
            <a:r>
              <a:rPr lang="en-US" dirty="0" smtClean="0"/>
              <a:t>Drop Off and Pick Up</a:t>
            </a:r>
            <a:endParaRPr lang="en-US" dirty="0"/>
          </a:p>
        </p:txBody>
      </p:sp>
    </p:spTree>
    <p:extLst>
      <p:ext uri="{BB962C8B-B14F-4D97-AF65-F5344CB8AC3E}">
        <p14:creationId xmlns:p14="http://schemas.microsoft.com/office/powerpoint/2010/main" val="34248273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PBIS is a prevention-oriented way for school personnel to develop proactive strategies that define and teach expected student behaviors in a positive school environment. This is coupled with expected consequences, data-based decision making, and reinforcement</a:t>
            </a:r>
            <a:r>
              <a:rPr lang="en-US" dirty="0" smtClean="0"/>
              <a:t>.</a:t>
            </a:r>
          </a:p>
          <a:p>
            <a:r>
              <a:rPr lang="en-US" dirty="0" smtClean="0"/>
              <a:t>Penguin Points may be earned by students at Pierce School when they are showing positive behaviors.  The Penguin Points are collected so 1D can earn extra recess.   </a:t>
            </a:r>
            <a:endParaRPr lang="en-US" dirty="0"/>
          </a:p>
        </p:txBody>
      </p:sp>
      <p:sp>
        <p:nvSpPr>
          <p:cNvPr id="3" name="Title 2"/>
          <p:cNvSpPr>
            <a:spLocks noGrp="1"/>
          </p:cNvSpPr>
          <p:nvPr>
            <p:ph type="title"/>
          </p:nvPr>
        </p:nvSpPr>
        <p:spPr/>
        <p:txBody>
          <a:bodyPr>
            <a:normAutofit fontScale="90000"/>
          </a:bodyPr>
          <a:lstStyle/>
          <a:p>
            <a:r>
              <a:rPr lang="en-US" dirty="0" smtClean="0"/>
              <a:t>Positive Behavior Intervention Support</a:t>
            </a:r>
            <a:endParaRPr lang="en-US" dirty="0"/>
          </a:p>
        </p:txBody>
      </p:sp>
    </p:spTree>
    <p:extLst>
      <p:ext uri="{BB962C8B-B14F-4D97-AF65-F5344CB8AC3E}">
        <p14:creationId xmlns:p14="http://schemas.microsoft.com/office/powerpoint/2010/main" val="6723278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What the children want you to know:</a:t>
            </a:r>
            <a:br>
              <a:rPr lang="en-US" dirty="0" smtClean="0"/>
            </a:br>
            <a:endParaRPr lang="en-US" dirty="0"/>
          </a:p>
        </p:txBody>
      </p:sp>
      <p:sp>
        <p:nvSpPr>
          <p:cNvPr id="5" name="TextBox 4"/>
          <p:cNvSpPr txBox="1"/>
          <p:nvPr/>
        </p:nvSpPr>
        <p:spPr>
          <a:xfrm>
            <a:off x="3527674" y="580272"/>
            <a:ext cx="4811059" cy="6278641"/>
          </a:xfrm>
          <a:prstGeom prst="rect">
            <a:avLst/>
          </a:prstGeom>
          <a:noFill/>
        </p:spPr>
        <p:txBody>
          <a:bodyPr wrap="square" rtlCol="0">
            <a:spAutoFit/>
          </a:bodyPr>
          <a:lstStyle/>
          <a:p>
            <a:r>
              <a:rPr lang="en-US" dirty="0" smtClean="0"/>
              <a:t> </a:t>
            </a:r>
          </a:p>
          <a:p>
            <a:r>
              <a:rPr lang="en-US" sz="2400" dirty="0" smtClean="0"/>
              <a:t>Morning and weekly Jobs</a:t>
            </a:r>
          </a:p>
          <a:p>
            <a:r>
              <a:rPr lang="en-US" sz="2400" dirty="0" err="1" smtClean="0"/>
              <a:t>GoNoodle</a:t>
            </a:r>
            <a:r>
              <a:rPr lang="en-US" sz="2400" dirty="0" smtClean="0"/>
              <a:t> for healthy bodies</a:t>
            </a:r>
          </a:p>
          <a:p>
            <a:r>
              <a:rPr lang="en-US" sz="2400" dirty="0" smtClean="0"/>
              <a:t>Seat Sacks for our books, pencils, and crayons.  We leave our pencil cases in our seat sacks.</a:t>
            </a:r>
          </a:p>
          <a:p>
            <a:r>
              <a:rPr lang="en-US" sz="2400" dirty="0" smtClean="0"/>
              <a:t>New line order each week</a:t>
            </a:r>
          </a:p>
          <a:p>
            <a:r>
              <a:rPr lang="en-US" sz="2400" dirty="0" smtClean="0"/>
              <a:t>Hall pass</a:t>
            </a:r>
          </a:p>
          <a:p>
            <a:r>
              <a:rPr lang="en-US" sz="2400" dirty="0" err="1" smtClean="0"/>
              <a:t>Crebbit</a:t>
            </a:r>
            <a:r>
              <a:rPr lang="en-US" sz="2400" dirty="0" smtClean="0"/>
              <a:t>, Bob Cookie, Bob Fluffy, Nancy and Henry are our pets</a:t>
            </a:r>
          </a:p>
          <a:p>
            <a:r>
              <a:rPr lang="en-US" sz="2400" dirty="0" smtClean="0"/>
              <a:t>We sit on chairs on the rug</a:t>
            </a:r>
          </a:p>
          <a:p>
            <a:r>
              <a:rPr lang="en-US" sz="2400" dirty="0" smtClean="0"/>
              <a:t>Quiet reading area</a:t>
            </a:r>
          </a:p>
          <a:p>
            <a:r>
              <a:rPr lang="en-US" sz="2400" dirty="0" smtClean="0"/>
              <a:t>Quiet spots </a:t>
            </a:r>
          </a:p>
          <a:p>
            <a:r>
              <a:rPr lang="en-US" sz="2400" dirty="0" smtClean="0"/>
              <a:t>Activity Time </a:t>
            </a:r>
          </a:p>
          <a:p>
            <a:r>
              <a:rPr lang="en-US" sz="2400" dirty="0" smtClean="0"/>
              <a:t>Making mazes</a:t>
            </a:r>
          </a:p>
          <a:p>
            <a:r>
              <a:rPr lang="en-US" sz="2400" dirty="0" smtClean="0"/>
              <a:t>Movie Friday</a:t>
            </a:r>
          </a:p>
          <a:p>
            <a:endParaRPr lang="en-US" sz="2400" dirty="0" smtClean="0"/>
          </a:p>
        </p:txBody>
      </p:sp>
      <p:pic>
        <p:nvPicPr>
          <p:cNvPr id="10" name="Picture 9"/>
          <p:cNvPicPr>
            <a:picLocks noChangeAspect="1"/>
          </p:cNvPicPr>
          <p:nvPr/>
        </p:nvPicPr>
        <p:blipFill>
          <a:blip r:embed="rId3"/>
          <a:stretch>
            <a:fillRect/>
          </a:stretch>
        </p:blipFill>
        <p:spPr>
          <a:xfrm>
            <a:off x="838253" y="1092850"/>
            <a:ext cx="2256138" cy="2501370"/>
          </a:xfrm>
          <a:prstGeom prst="rect">
            <a:avLst/>
          </a:prstGeom>
        </p:spPr>
      </p:pic>
      <p:pic>
        <p:nvPicPr>
          <p:cNvPr id="11" name="Picture 10"/>
          <p:cNvPicPr>
            <a:picLocks noChangeAspect="1"/>
          </p:cNvPicPr>
          <p:nvPr/>
        </p:nvPicPr>
        <p:blipFill>
          <a:blip r:embed="rId4"/>
          <a:stretch>
            <a:fillRect/>
          </a:stretch>
        </p:blipFill>
        <p:spPr>
          <a:xfrm>
            <a:off x="838253" y="4073997"/>
            <a:ext cx="1909430" cy="2326188"/>
          </a:xfrm>
          <a:prstGeom prst="rect">
            <a:avLst/>
          </a:prstGeom>
        </p:spPr>
      </p:pic>
    </p:spTree>
    <p:extLst>
      <p:ext uri="{BB962C8B-B14F-4D97-AF65-F5344CB8AC3E}">
        <p14:creationId xmlns:p14="http://schemas.microsoft.com/office/powerpoint/2010/main" val="17102371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Bring “Take Home Folder” daily: </a:t>
            </a:r>
            <a:r>
              <a:rPr lang="en-US" sz="2400" dirty="0" smtClean="0"/>
              <a:t>please keep reading logs and communication logs in the folders.</a:t>
            </a:r>
            <a:endParaRPr lang="en-US" dirty="0" smtClean="0"/>
          </a:p>
          <a:p>
            <a:r>
              <a:rPr lang="en-US" dirty="0" smtClean="0"/>
              <a:t>Twitter @MsEDaly</a:t>
            </a:r>
            <a:endParaRPr lang="en-US" dirty="0"/>
          </a:p>
          <a:p>
            <a:r>
              <a:rPr lang="en-US" dirty="0">
                <a:hlinkClick r:id="rId3"/>
              </a:rPr>
              <a:t>http://pierce1d.weebly.com</a:t>
            </a:r>
            <a:r>
              <a:rPr lang="en-US" dirty="0" smtClean="0">
                <a:hlinkClick r:id="rId3"/>
              </a:rPr>
              <a:t>/</a:t>
            </a:r>
            <a:endParaRPr lang="en-US" dirty="0" smtClean="0"/>
          </a:p>
          <a:p>
            <a:r>
              <a:rPr lang="en-US" dirty="0" smtClean="0"/>
              <a:t>Go on the website and click the link to sign up for the Pierce School Directory</a:t>
            </a:r>
          </a:p>
          <a:p>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a:t>C</a:t>
            </a:r>
            <a:r>
              <a:rPr lang="en-US" dirty="0" smtClean="0"/>
              <a:t>heck us out:</a:t>
            </a:r>
            <a:endParaRPr lang="en-US" dirty="0"/>
          </a:p>
        </p:txBody>
      </p:sp>
      <p:pic>
        <p:nvPicPr>
          <p:cNvPr id="4" name="Picture 3"/>
          <p:cNvPicPr>
            <a:picLocks noChangeAspect="1"/>
          </p:cNvPicPr>
          <p:nvPr/>
        </p:nvPicPr>
        <p:blipFill>
          <a:blip r:embed="rId4"/>
          <a:stretch>
            <a:fillRect/>
          </a:stretch>
        </p:blipFill>
        <p:spPr>
          <a:xfrm>
            <a:off x="5386911" y="4026498"/>
            <a:ext cx="1863317" cy="2308442"/>
          </a:xfrm>
          <a:prstGeom prst="rect">
            <a:avLst/>
          </a:prstGeom>
        </p:spPr>
      </p:pic>
    </p:spTree>
    <p:extLst>
      <p:ext uri="{BB962C8B-B14F-4D97-AF65-F5344CB8AC3E}">
        <p14:creationId xmlns:p14="http://schemas.microsoft.com/office/powerpoint/2010/main" val="9053846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have snack every day.  Please make sure you pack a peanut free snack.</a:t>
            </a:r>
          </a:p>
          <a:p>
            <a:r>
              <a:rPr lang="en-US" dirty="0" smtClean="0"/>
              <a:t>If your child is having trouble learning his/her lunch number, let me know so we can practice at school as well as at home.</a:t>
            </a:r>
          </a:p>
          <a:p>
            <a:r>
              <a:rPr lang="en-US" dirty="0" smtClean="0"/>
              <a:t>Please pay your bill online or go to the cafeteria and put a check in an envelope.  </a:t>
            </a:r>
          </a:p>
          <a:p>
            <a:r>
              <a:rPr lang="en-US" dirty="0" smtClean="0"/>
              <a:t>Children will not be allowed to use money.  If there is a problem with the account, we will serve lunch to your child and bill your account.  </a:t>
            </a:r>
            <a:endParaRPr lang="en-US" dirty="0"/>
          </a:p>
        </p:txBody>
      </p:sp>
      <p:sp>
        <p:nvSpPr>
          <p:cNvPr id="3" name="Title 2"/>
          <p:cNvSpPr>
            <a:spLocks noGrp="1"/>
          </p:cNvSpPr>
          <p:nvPr>
            <p:ph type="title"/>
          </p:nvPr>
        </p:nvSpPr>
        <p:spPr/>
        <p:txBody>
          <a:bodyPr/>
          <a:lstStyle/>
          <a:p>
            <a:r>
              <a:rPr lang="en-US" dirty="0" smtClean="0"/>
              <a:t>Lunch and Snack</a:t>
            </a:r>
            <a:endParaRPr lang="en-US" dirty="0"/>
          </a:p>
        </p:txBody>
      </p:sp>
    </p:spTree>
    <p:extLst>
      <p:ext uri="{BB962C8B-B14F-4D97-AF65-F5344CB8AC3E}">
        <p14:creationId xmlns:p14="http://schemas.microsoft.com/office/powerpoint/2010/main" val="11404405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2870376"/>
          </a:xfrm>
        </p:spPr>
        <p:txBody>
          <a:bodyPr>
            <a:normAutofit/>
          </a:bodyPr>
          <a:lstStyle/>
          <a:p>
            <a:r>
              <a:rPr lang="en-US" dirty="0" smtClean="0"/>
              <a:t>The </a:t>
            </a:r>
            <a:r>
              <a:rPr lang="en-US" dirty="0"/>
              <a:t>components of Morning Meeting </a:t>
            </a:r>
            <a:r>
              <a:rPr lang="en-US" dirty="0" smtClean="0"/>
              <a:t>provide daily </a:t>
            </a:r>
            <a:r>
              <a:rPr lang="en-US" dirty="0"/>
              <a:t>opportunities to develop </a:t>
            </a:r>
            <a:r>
              <a:rPr lang="en-US" dirty="0" smtClean="0"/>
              <a:t>academic and social skills.  </a:t>
            </a:r>
          </a:p>
          <a:p>
            <a:r>
              <a:rPr lang="en-US" dirty="0" smtClean="0"/>
              <a:t>Our </a:t>
            </a:r>
            <a:r>
              <a:rPr lang="en-US" dirty="0"/>
              <a:t>morning routine is based on kindergarten routines, but the children </a:t>
            </a:r>
            <a:r>
              <a:rPr lang="en-US" dirty="0" smtClean="0"/>
              <a:t>are </a:t>
            </a:r>
            <a:r>
              <a:rPr lang="en-US" dirty="0"/>
              <a:t>taking more </a:t>
            </a:r>
            <a:r>
              <a:rPr lang="en-US" dirty="0" smtClean="0"/>
              <a:t>responsibility by running </a:t>
            </a:r>
            <a:r>
              <a:rPr lang="en-US" dirty="0"/>
              <a:t>the </a:t>
            </a:r>
            <a:r>
              <a:rPr lang="en-US" dirty="0" smtClean="0"/>
              <a:t>whole group meeting.</a:t>
            </a:r>
          </a:p>
          <a:p>
            <a:pPr marL="0" indent="0">
              <a:buNone/>
            </a:pPr>
            <a:endParaRPr lang="en-US" dirty="0"/>
          </a:p>
          <a:p>
            <a:endParaRPr lang="en-US" dirty="0"/>
          </a:p>
        </p:txBody>
      </p:sp>
      <p:sp>
        <p:nvSpPr>
          <p:cNvPr id="3" name="Title 2"/>
          <p:cNvSpPr>
            <a:spLocks noGrp="1"/>
          </p:cNvSpPr>
          <p:nvPr>
            <p:ph type="title"/>
          </p:nvPr>
        </p:nvSpPr>
        <p:spPr/>
        <p:txBody>
          <a:bodyPr/>
          <a:lstStyle/>
          <a:p>
            <a:pPr algn="ctr"/>
            <a:r>
              <a:rPr lang="en-US" dirty="0" smtClean="0"/>
              <a:t>Morning Meeting</a:t>
            </a:r>
            <a:endParaRPr lang="en-US" dirty="0"/>
          </a:p>
        </p:txBody>
      </p:sp>
      <p:pic>
        <p:nvPicPr>
          <p:cNvPr id="5" name="Picture 4"/>
          <p:cNvPicPr>
            <a:picLocks noChangeAspect="1"/>
          </p:cNvPicPr>
          <p:nvPr/>
        </p:nvPicPr>
        <p:blipFill>
          <a:blip r:embed="rId3"/>
          <a:stretch>
            <a:fillRect/>
          </a:stretch>
        </p:blipFill>
        <p:spPr>
          <a:xfrm>
            <a:off x="585210" y="3681009"/>
            <a:ext cx="2558695" cy="2724414"/>
          </a:xfrm>
          <a:prstGeom prst="rect">
            <a:avLst/>
          </a:prstGeom>
        </p:spPr>
      </p:pic>
      <p:pic>
        <p:nvPicPr>
          <p:cNvPr id="7" name="Picture 6"/>
          <p:cNvPicPr>
            <a:picLocks noChangeAspect="1"/>
          </p:cNvPicPr>
          <p:nvPr/>
        </p:nvPicPr>
        <p:blipFill>
          <a:blip r:embed="rId4"/>
          <a:stretch>
            <a:fillRect/>
          </a:stretch>
        </p:blipFill>
        <p:spPr>
          <a:xfrm>
            <a:off x="3293633" y="3788567"/>
            <a:ext cx="2007451" cy="2616856"/>
          </a:xfrm>
          <a:prstGeom prst="rect">
            <a:avLst/>
          </a:prstGeom>
        </p:spPr>
      </p:pic>
      <p:pic>
        <p:nvPicPr>
          <p:cNvPr id="8" name="Picture 7"/>
          <p:cNvPicPr>
            <a:picLocks noChangeAspect="1"/>
          </p:cNvPicPr>
          <p:nvPr/>
        </p:nvPicPr>
        <p:blipFill>
          <a:blip r:embed="rId5"/>
          <a:stretch>
            <a:fillRect/>
          </a:stretch>
        </p:blipFill>
        <p:spPr>
          <a:xfrm>
            <a:off x="5725931" y="3781812"/>
            <a:ext cx="2085415" cy="2511120"/>
          </a:xfrm>
          <a:prstGeom prst="rect">
            <a:avLst/>
          </a:prstGeom>
        </p:spPr>
      </p:pic>
    </p:spTree>
    <p:extLst>
      <p:ext uri="{BB962C8B-B14F-4D97-AF65-F5344CB8AC3E}">
        <p14:creationId xmlns:p14="http://schemas.microsoft.com/office/powerpoint/2010/main" val="20411436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lgn="ctr">
              <a:buNone/>
            </a:pPr>
            <a:r>
              <a:rPr lang="en-US" u="sng" dirty="0" smtClean="0"/>
              <a:t>Academic goals</a:t>
            </a:r>
            <a:r>
              <a:rPr lang="en-US" dirty="0" smtClean="0"/>
              <a:t>: </a:t>
            </a:r>
          </a:p>
          <a:p>
            <a:r>
              <a:rPr lang="en-US" dirty="0" smtClean="0"/>
              <a:t>develop writing skills</a:t>
            </a:r>
          </a:p>
          <a:p>
            <a:r>
              <a:rPr lang="en-US" dirty="0"/>
              <a:t>communication skills </a:t>
            </a:r>
            <a:endParaRPr lang="en-US" dirty="0" smtClean="0"/>
          </a:p>
          <a:p>
            <a:r>
              <a:rPr lang="en-US" dirty="0"/>
              <a:t>d</a:t>
            </a:r>
            <a:r>
              <a:rPr lang="en-US" dirty="0" smtClean="0"/>
              <a:t>evelop ideas </a:t>
            </a:r>
            <a:r>
              <a:rPr lang="en-US" dirty="0"/>
              <a:t>through descriptive language</a:t>
            </a:r>
            <a:endParaRPr lang="en-US" dirty="0" smtClean="0"/>
          </a:p>
          <a:p>
            <a:r>
              <a:rPr lang="en-US" dirty="0" smtClean="0"/>
              <a:t>number sense</a:t>
            </a:r>
          </a:p>
          <a:p>
            <a:r>
              <a:rPr lang="en-US" dirty="0" smtClean="0"/>
              <a:t>understand </a:t>
            </a:r>
            <a:r>
              <a:rPr lang="en-US" dirty="0"/>
              <a:t>and </a:t>
            </a:r>
            <a:r>
              <a:rPr lang="en-US" dirty="0" smtClean="0"/>
              <a:t>present </a:t>
            </a:r>
            <a:r>
              <a:rPr lang="en-US" dirty="0"/>
              <a:t>information from the </a:t>
            </a:r>
            <a:r>
              <a:rPr lang="en-US" dirty="0" smtClean="0"/>
              <a:t>calendar</a:t>
            </a:r>
          </a:p>
          <a:p>
            <a:r>
              <a:rPr lang="en-US" dirty="0" smtClean="0"/>
              <a:t>weather predictions</a:t>
            </a:r>
          </a:p>
          <a:p>
            <a:pPr marL="0" indent="0" algn="ctr">
              <a:buNone/>
            </a:pPr>
            <a:r>
              <a:rPr lang="en-US" u="sng" dirty="0" smtClean="0"/>
              <a:t>Social goals</a:t>
            </a:r>
            <a:r>
              <a:rPr lang="en-US" dirty="0" smtClean="0"/>
              <a:t>:		</a:t>
            </a:r>
          </a:p>
          <a:p>
            <a:r>
              <a:rPr lang="en-US" dirty="0" smtClean="0"/>
              <a:t>develop empathy</a:t>
            </a:r>
          </a:p>
          <a:p>
            <a:r>
              <a:rPr lang="en-US" dirty="0"/>
              <a:t>d</a:t>
            </a:r>
            <a:r>
              <a:rPr lang="en-US" dirty="0" smtClean="0"/>
              <a:t>evelop listening skills</a:t>
            </a:r>
          </a:p>
          <a:p>
            <a:r>
              <a:rPr lang="en-US" dirty="0"/>
              <a:t>p</a:t>
            </a:r>
            <a:r>
              <a:rPr lang="en-US" dirty="0" smtClean="0"/>
              <a:t>ractice being polite</a:t>
            </a:r>
          </a:p>
        </p:txBody>
      </p:sp>
      <p:sp>
        <p:nvSpPr>
          <p:cNvPr id="3" name="Title 2"/>
          <p:cNvSpPr>
            <a:spLocks noGrp="1"/>
          </p:cNvSpPr>
          <p:nvPr>
            <p:ph type="title"/>
          </p:nvPr>
        </p:nvSpPr>
        <p:spPr/>
        <p:txBody>
          <a:bodyPr/>
          <a:lstStyle/>
          <a:p>
            <a:pPr algn="ctr"/>
            <a:r>
              <a:rPr lang="en-US" dirty="0" smtClean="0"/>
              <a:t>Morning Meeting</a:t>
            </a:r>
            <a:endParaRPr lang="en-US" dirty="0"/>
          </a:p>
        </p:txBody>
      </p:sp>
      <p:pic>
        <p:nvPicPr>
          <p:cNvPr id="6" name="Picture 5"/>
          <p:cNvPicPr>
            <a:picLocks noChangeAspect="1"/>
          </p:cNvPicPr>
          <p:nvPr/>
        </p:nvPicPr>
        <p:blipFill>
          <a:blip r:embed="rId3"/>
          <a:stretch>
            <a:fillRect/>
          </a:stretch>
        </p:blipFill>
        <p:spPr>
          <a:xfrm>
            <a:off x="6701481" y="1524000"/>
            <a:ext cx="1890007" cy="1802100"/>
          </a:xfrm>
          <a:prstGeom prst="rect">
            <a:avLst/>
          </a:prstGeom>
        </p:spPr>
      </p:pic>
      <p:pic>
        <p:nvPicPr>
          <p:cNvPr id="7" name="Picture 6"/>
          <p:cNvPicPr>
            <a:picLocks noChangeAspect="1"/>
          </p:cNvPicPr>
          <p:nvPr/>
        </p:nvPicPr>
        <p:blipFill>
          <a:blip r:embed="rId4"/>
          <a:stretch>
            <a:fillRect/>
          </a:stretch>
        </p:blipFill>
        <p:spPr>
          <a:xfrm>
            <a:off x="5876819" y="3941174"/>
            <a:ext cx="2288917" cy="2510425"/>
          </a:xfrm>
          <a:prstGeom prst="rect">
            <a:avLst/>
          </a:prstGeom>
        </p:spPr>
      </p:pic>
    </p:spTree>
    <p:extLst>
      <p:ext uri="{BB962C8B-B14F-4D97-AF65-F5344CB8AC3E}">
        <p14:creationId xmlns:p14="http://schemas.microsoft.com/office/powerpoint/2010/main" val="7716135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daily share shifts the focus from kindergarten “Show and Tell” to describing meaningful experiences or anticipating exciting events.  Sharing these experiences helps children develop effective communication </a:t>
            </a:r>
            <a:r>
              <a:rPr lang="en-US" dirty="0" smtClean="0"/>
              <a:t>skills by using descriptive language rather than using a concrete object.</a:t>
            </a:r>
          </a:p>
          <a:p>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What happened to </a:t>
            </a:r>
            <a:r>
              <a:rPr lang="en-US" i="1" dirty="0" smtClean="0"/>
              <a:t>Show and Tell</a:t>
            </a:r>
            <a:r>
              <a:rPr lang="en-US" dirty="0" smtClean="0"/>
              <a:t>?</a:t>
            </a:r>
            <a:endParaRPr lang="en-US" dirty="0"/>
          </a:p>
        </p:txBody>
      </p:sp>
      <p:pic>
        <p:nvPicPr>
          <p:cNvPr id="4" name="Picture 3"/>
          <p:cNvPicPr>
            <a:picLocks noChangeAspect="1"/>
          </p:cNvPicPr>
          <p:nvPr/>
        </p:nvPicPr>
        <p:blipFill>
          <a:blip r:embed="rId3"/>
          <a:stretch>
            <a:fillRect/>
          </a:stretch>
        </p:blipFill>
        <p:spPr>
          <a:xfrm>
            <a:off x="5041407" y="4104034"/>
            <a:ext cx="2443384" cy="2196361"/>
          </a:xfrm>
          <a:prstGeom prst="rect">
            <a:avLst/>
          </a:prstGeom>
        </p:spPr>
      </p:pic>
      <p:pic>
        <p:nvPicPr>
          <p:cNvPr id="5" name="Picture 4"/>
          <p:cNvPicPr>
            <a:picLocks noChangeAspect="1"/>
          </p:cNvPicPr>
          <p:nvPr/>
        </p:nvPicPr>
        <p:blipFill>
          <a:blip r:embed="rId4"/>
          <a:stretch>
            <a:fillRect/>
          </a:stretch>
        </p:blipFill>
        <p:spPr>
          <a:xfrm>
            <a:off x="983899" y="4265973"/>
            <a:ext cx="2292719" cy="2165346"/>
          </a:xfrm>
          <a:prstGeom prst="rect">
            <a:avLst/>
          </a:prstGeom>
        </p:spPr>
      </p:pic>
    </p:spTree>
    <p:extLst>
      <p:ext uri="{BB962C8B-B14F-4D97-AF65-F5344CB8AC3E}">
        <p14:creationId xmlns:p14="http://schemas.microsoft.com/office/powerpoint/2010/main" val="27161609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dirty="0" smtClean="0"/>
          </a:p>
          <a:p>
            <a:r>
              <a:rPr lang="en-US" dirty="0" smtClean="0"/>
              <a:t>Whole group shared reading</a:t>
            </a:r>
          </a:p>
          <a:p>
            <a:r>
              <a:rPr lang="en-US" dirty="0" smtClean="0"/>
              <a:t>Read </a:t>
            </a:r>
            <a:r>
              <a:rPr lang="en-US" dirty="0" err="1" smtClean="0"/>
              <a:t>alouds</a:t>
            </a:r>
            <a:endParaRPr lang="en-US" dirty="0" smtClean="0"/>
          </a:p>
          <a:p>
            <a:r>
              <a:rPr lang="en-US" dirty="0" smtClean="0"/>
              <a:t>Quiet reading/Independent reading</a:t>
            </a:r>
          </a:p>
          <a:p>
            <a:r>
              <a:rPr lang="en-US" dirty="0" smtClean="0"/>
              <a:t>Direct teacher instruction in whole group provides a model for the class </a:t>
            </a:r>
          </a:p>
          <a:p>
            <a:r>
              <a:rPr lang="en-US" dirty="0" smtClean="0"/>
              <a:t>Small group instruction (reading workshop)</a:t>
            </a:r>
          </a:p>
          <a:p>
            <a:pPr lvl="0"/>
            <a:r>
              <a:rPr lang="en-US" i="1" dirty="0" smtClean="0"/>
              <a:t>Morning Reading</a:t>
            </a:r>
            <a:r>
              <a:rPr lang="en-US" dirty="0" smtClean="0"/>
              <a:t>: Tuesdays </a:t>
            </a:r>
            <a:r>
              <a:rPr lang="en-US" dirty="0"/>
              <a:t>and </a:t>
            </a:r>
            <a:r>
              <a:rPr lang="en-US" dirty="0" smtClean="0"/>
              <a:t>Thursdays </a:t>
            </a:r>
            <a:r>
              <a:rPr lang="en-US" dirty="0"/>
              <a:t>throughout the school year from </a:t>
            </a:r>
            <a:r>
              <a:rPr lang="en-US" dirty="0" smtClean="0"/>
              <a:t>October – </a:t>
            </a:r>
            <a:r>
              <a:rPr lang="en-US" dirty="0"/>
              <a:t>early June in the pit.</a:t>
            </a:r>
          </a:p>
          <a:p>
            <a:endParaRPr lang="en-US" dirty="0"/>
          </a:p>
          <a:p>
            <a:endParaRPr lang="en-US" dirty="0" smtClean="0"/>
          </a:p>
          <a:p>
            <a:endParaRPr lang="en-US" dirty="0"/>
          </a:p>
        </p:txBody>
      </p:sp>
      <p:sp>
        <p:nvSpPr>
          <p:cNvPr id="3" name="Title 2"/>
          <p:cNvSpPr>
            <a:spLocks noGrp="1"/>
          </p:cNvSpPr>
          <p:nvPr>
            <p:ph type="title"/>
          </p:nvPr>
        </p:nvSpPr>
        <p:spPr/>
        <p:txBody>
          <a:bodyPr/>
          <a:lstStyle/>
          <a:p>
            <a:pPr algn="ctr"/>
            <a:r>
              <a:rPr lang="en-US" dirty="0" smtClean="0"/>
              <a:t>Reading 	</a:t>
            </a:r>
            <a:endParaRPr lang="en-US" dirty="0"/>
          </a:p>
        </p:txBody>
      </p:sp>
      <p:pic>
        <p:nvPicPr>
          <p:cNvPr id="6" name="Picture 5"/>
          <p:cNvPicPr>
            <a:picLocks noChangeAspect="1"/>
          </p:cNvPicPr>
          <p:nvPr/>
        </p:nvPicPr>
        <p:blipFill>
          <a:blip r:embed="rId3"/>
          <a:stretch>
            <a:fillRect/>
          </a:stretch>
        </p:blipFill>
        <p:spPr>
          <a:xfrm>
            <a:off x="6108592" y="346165"/>
            <a:ext cx="2578208" cy="2900484"/>
          </a:xfrm>
          <a:prstGeom prst="rect">
            <a:avLst/>
          </a:prstGeom>
        </p:spPr>
      </p:pic>
      <p:pic>
        <p:nvPicPr>
          <p:cNvPr id="7" name="Picture 6"/>
          <p:cNvPicPr>
            <a:picLocks noChangeAspect="1"/>
          </p:cNvPicPr>
          <p:nvPr/>
        </p:nvPicPr>
        <p:blipFill>
          <a:blip r:embed="rId4"/>
          <a:stretch>
            <a:fillRect/>
          </a:stretch>
        </p:blipFill>
        <p:spPr>
          <a:xfrm>
            <a:off x="1121255" y="152400"/>
            <a:ext cx="1589494" cy="1656093"/>
          </a:xfrm>
          <a:prstGeom prst="rect">
            <a:avLst/>
          </a:prstGeom>
        </p:spPr>
      </p:pic>
    </p:spTree>
    <p:extLst>
      <p:ext uri="{BB962C8B-B14F-4D97-AF65-F5344CB8AC3E}">
        <p14:creationId xmlns:p14="http://schemas.microsoft.com/office/powerpoint/2010/main" val="17237256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Teacher creates group reading instruction based on information collected with the BAS (Benchmark Assessment System)</a:t>
            </a:r>
          </a:p>
          <a:p>
            <a:r>
              <a:rPr lang="en-US" dirty="0" smtClean="0"/>
              <a:t>Small independent groups engage </a:t>
            </a:r>
            <a:r>
              <a:rPr lang="en-US" dirty="0"/>
              <a:t>in word play with </a:t>
            </a:r>
            <a:r>
              <a:rPr lang="en-US" dirty="0" smtClean="0"/>
              <a:t>word work</a:t>
            </a:r>
            <a:endParaRPr lang="en-US" dirty="0"/>
          </a:p>
          <a:p>
            <a:r>
              <a:rPr lang="en-US" dirty="0" smtClean="0"/>
              <a:t>Pairs read </a:t>
            </a:r>
            <a:r>
              <a:rPr lang="en-US" dirty="0"/>
              <a:t>around the </a:t>
            </a:r>
            <a:r>
              <a:rPr lang="en-US" dirty="0" smtClean="0"/>
              <a:t>room</a:t>
            </a:r>
          </a:p>
          <a:p>
            <a:r>
              <a:rPr lang="en-US" dirty="0" smtClean="0"/>
              <a:t>Small groups read and respond to books in their reading journals</a:t>
            </a:r>
            <a:endParaRPr lang="en-US" dirty="0"/>
          </a:p>
          <a:p>
            <a:r>
              <a:rPr lang="en-US" dirty="0"/>
              <a:t>P</a:t>
            </a:r>
            <a:r>
              <a:rPr lang="en-US" dirty="0" smtClean="0"/>
              <a:t>artner </a:t>
            </a:r>
            <a:r>
              <a:rPr lang="en-US" dirty="0"/>
              <a:t>reading </a:t>
            </a:r>
            <a:endParaRPr lang="en-US" dirty="0" smtClean="0"/>
          </a:p>
          <a:p>
            <a:r>
              <a:rPr lang="en-US" dirty="0" smtClean="0"/>
              <a:t>Independent quiet reading		</a:t>
            </a:r>
          </a:p>
          <a:p>
            <a:r>
              <a:rPr lang="en-US" dirty="0" err="1" smtClean="0"/>
              <a:t>Fundations</a:t>
            </a:r>
            <a:r>
              <a:rPr lang="en-US" dirty="0"/>
              <a:t> </a:t>
            </a:r>
            <a:r>
              <a:rPr lang="en-US" dirty="0" smtClean="0"/>
              <a:t>Phonics Program</a:t>
            </a:r>
            <a:endParaRPr lang="en-US" dirty="0"/>
          </a:p>
        </p:txBody>
      </p:sp>
      <p:sp>
        <p:nvSpPr>
          <p:cNvPr id="3" name="Title 2"/>
          <p:cNvSpPr>
            <a:spLocks noGrp="1"/>
          </p:cNvSpPr>
          <p:nvPr>
            <p:ph type="title"/>
          </p:nvPr>
        </p:nvSpPr>
        <p:spPr/>
        <p:txBody>
          <a:bodyPr/>
          <a:lstStyle/>
          <a:p>
            <a:pPr algn="ctr"/>
            <a:r>
              <a:rPr lang="en-US" dirty="0" smtClean="0"/>
              <a:t>Reading Workshop</a:t>
            </a:r>
            <a:endParaRPr lang="en-US" dirty="0"/>
          </a:p>
        </p:txBody>
      </p:sp>
      <p:pic>
        <p:nvPicPr>
          <p:cNvPr id="8" name="Picture 7"/>
          <p:cNvPicPr>
            <a:picLocks noChangeAspect="1"/>
          </p:cNvPicPr>
          <p:nvPr/>
        </p:nvPicPr>
        <p:blipFill>
          <a:blip r:embed="rId3"/>
          <a:stretch>
            <a:fillRect/>
          </a:stretch>
        </p:blipFill>
        <p:spPr>
          <a:xfrm>
            <a:off x="5657623" y="4301318"/>
            <a:ext cx="3029177" cy="2197715"/>
          </a:xfrm>
          <a:prstGeom prst="rect">
            <a:avLst/>
          </a:prstGeom>
        </p:spPr>
      </p:pic>
      <p:pic>
        <p:nvPicPr>
          <p:cNvPr id="9" name="Picture 8"/>
          <p:cNvPicPr>
            <a:picLocks noChangeAspect="1"/>
          </p:cNvPicPr>
          <p:nvPr/>
        </p:nvPicPr>
        <p:blipFill>
          <a:blip r:embed="rId4"/>
          <a:stretch>
            <a:fillRect/>
          </a:stretch>
        </p:blipFill>
        <p:spPr>
          <a:xfrm>
            <a:off x="1146912" y="152400"/>
            <a:ext cx="928184" cy="1240532"/>
          </a:xfrm>
          <a:prstGeom prst="rect">
            <a:avLst/>
          </a:prstGeom>
        </p:spPr>
      </p:pic>
    </p:spTree>
    <p:extLst>
      <p:ext uri="{BB962C8B-B14F-4D97-AF65-F5344CB8AC3E}">
        <p14:creationId xmlns:p14="http://schemas.microsoft.com/office/powerpoint/2010/main" val="2018938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HWT: Handwriting without tears program helps children develop lower-case letter formation in first grade.</a:t>
            </a:r>
          </a:p>
          <a:p>
            <a:r>
              <a:rPr lang="en-US" dirty="0" smtClean="0"/>
              <a:t>Lucy Calkins writing program encourages children to write books based on experiences.  In first grade the focus begins to shift from putting our ideas on paper to developing the story with the reader in mind.  </a:t>
            </a:r>
          </a:p>
          <a:p>
            <a:r>
              <a:rPr lang="en-US" dirty="0" smtClean="0"/>
              <a:t>Whole group writing includes the morning message, class letters, classroom signs/messages.</a:t>
            </a:r>
          </a:p>
          <a:p>
            <a:r>
              <a:rPr lang="en-US" dirty="0" smtClean="0"/>
              <a:t>Creative writing</a:t>
            </a:r>
          </a:p>
          <a:p>
            <a:r>
              <a:rPr lang="en-US" dirty="0" smtClean="0"/>
              <a:t>Personal Narratives</a:t>
            </a:r>
          </a:p>
          <a:p>
            <a:r>
              <a:rPr lang="en-US" dirty="0" smtClean="0"/>
              <a:t>Persuasive Writing</a:t>
            </a:r>
          </a:p>
          <a:p>
            <a:r>
              <a:rPr lang="en-US" dirty="0" smtClean="0"/>
              <a:t>Non-fiction </a:t>
            </a:r>
          </a:p>
          <a:p>
            <a:r>
              <a:rPr lang="en-US" dirty="0" smtClean="0"/>
              <a:t>Poetry</a:t>
            </a:r>
            <a:endParaRPr lang="en-US" dirty="0"/>
          </a:p>
        </p:txBody>
      </p:sp>
      <p:sp>
        <p:nvSpPr>
          <p:cNvPr id="3" name="Title 2"/>
          <p:cNvSpPr>
            <a:spLocks noGrp="1"/>
          </p:cNvSpPr>
          <p:nvPr>
            <p:ph type="title"/>
          </p:nvPr>
        </p:nvSpPr>
        <p:spPr/>
        <p:txBody>
          <a:bodyPr/>
          <a:lstStyle/>
          <a:p>
            <a:pPr algn="ctr"/>
            <a:r>
              <a:rPr lang="en-US" dirty="0" smtClean="0"/>
              <a:t>Writing Workshop</a:t>
            </a:r>
            <a:endParaRPr lang="en-US" dirty="0"/>
          </a:p>
        </p:txBody>
      </p:sp>
      <p:pic>
        <p:nvPicPr>
          <p:cNvPr id="4" name="Picture 3"/>
          <p:cNvPicPr>
            <a:picLocks noChangeAspect="1"/>
          </p:cNvPicPr>
          <p:nvPr/>
        </p:nvPicPr>
        <p:blipFill>
          <a:blip r:embed="rId3"/>
          <a:stretch>
            <a:fillRect/>
          </a:stretch>
        </p:blipFill>
        <p:spPr>
          <a:xfrm>
            <a:off x="6531626" y="4002193"/>
            <a:ext cx="1864173" cy="2464500"/>
          </a:xfrm>
          <a:prstGeom prst="rect">
            <a:avLst/>
          </a:prstGeom>
        </p:spPr>
      </p:pic>
    </p:spTree>
    <p:extLst>
      <p:ext uri="{BB962C8B-B14F-4D97-AF65-F5344CB8AC3E}">
        <p14:creationId xmlns:p14="http://schemas.microsoft.com/office/powerpoint/2010/main" val="28172555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33172</TotalTime>
  <Words>1772</Words>
  <Application>Microsoft Macintosh PowerPoint</Application>
  <PresentationFormat>On-screen Show (4:3)</PresentationFormat>
  <Paragraphs>186</Paragraphs>
  <Slides>22</Slides>
  <Notes>17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Paper</vt:lpstr>
      <vt:lpstr>First Grade Open House</vt:lpstr>
      <vt:lpstr>Drop Off and Pick Up</vt:lpstr>
      <vt:lpstr>Lunch and Snack</vt:lpstr>
      <vt:lpstr>Morning Meeting</vt:lpstr>
      <vt:lpstr>Morning Meeting</vt:lpstr>
      <vt:lpstr>What happened to Show and Tell?</vt:lpstr>
      <vt:lpstr>Reading  </vt:lpstr>
      <vt:lpstr>Reading Workshop</vt:lpstr>
      <vt:lpstr>Writing Workshop</vt:lpstr>
      <vt:lpstr>Math</vt:lpstr>
      <vt:lpstr>Math Choice Time</vt:lpstr>
      <vt:lpstr>First Grade Math Concepts</vt:lpstr>
      <vt:lpstr>Science</vt:lpstr>
      <vt:lpstr>First Grade Science Units of Study</vt:lpstr>
      <vt:lpstr>First Grade Field Trips</vt:lpstr>
      <vt:lpstr>Social Studies</vt:lpstr>
      <vt:lpstr>Classroom Management: Problem Solvers</vt:lpstr>
      <vt:lpstr>Classroom Management: Challenging Behaviors</vt:lpstr>
      <vt:lpstr>Behavior Management: Academic Accountability</vt:lpstr>
      <vt:lpstr>Positive Behavior Intervention Support</vt:lpstr>
      <vt:lpstr>What the children want you to know: </vt:lpstr>
      <vt:lpstr>Check us out: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Grade Open House</dc:title>
  <dc:creator>BPS</dc:creator>
  <cp:lastModifiedBy>BPS</cp:lastModifiedBy>
  <cp:revision>71</cp:revision>
  <cp:lastPrinted>2016-09-14T16:04:45Z</cp:lastPrinted>
  <dcterms:created xsi:type="dcterms:W3CDTF">2014-09-13T16:21:35Z</dcterms:created>
  <dcterms:modified xsi:type="dcterms:W3CDTF">2018-09-26T09:49:14Z</dcterms:modified>
</cp:coreProperties>
</file>